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6.xml.rels" ContentType="application/vnd.openxmlformats-package.relationships+xml"/>
  <Override PartName="/ppt/notesSlides/_rels/notesSlide15.xml.rels" ContentType="application/vnd.openxmlformats-package.relationship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33.png" ContentType="image/png"/>
  <Override PartName="/ppt/media/image3.png" ContentType="image/png"/>
  <Override PartName="/ppt/media/image32.png" ContentType="image/png"/>
  <Override PartName="/ppt/media/image2.png" ContentType="image/png"/>
  <Override PartName="/ppt/media/image14.png" ContentType="image/png"/>
  <Override PartName="/ppt/media/image10.jpeg" ContentType="image/jpeg"/>
  <Override PartName="/ppt/media/image11.jpeg" ContentType="image/jpeg"/>
  <Override PartName="/ppt/media/image24.png" ContentType="image/png"/>
  <Override PartName="/ppt/media/image15.jpeg" ContentType="image/jpeg"/>
  <Override PartName="/ppt/media/image64.png" ContentType="image/png"/>
  <Override PartName="/ppt/media/image16.jpeg" ContentType="image/jpeg"/>
  <Override PartName="/ppt/media/image31.png" ContentType="image/png"/>
  <Override PartName="/ppt/media/image66.png" ContentType="image/png"/>
  <Override PartName="/ppt/media/image65.png" ContentType="image/png"/>
  <Override PartName="/ppt/media/image4.png" ContentType="image/png"/>
  <Override PartName="/ppt/media/image12.jpeg" ContentType="image/jpeg"/>
  <Override PartName="/ppt/media/image34.png" ContentType="image/png"/>
  <Override PartName="/ppt/media/image27.png" ContentType="image/png"/>
  <Override PartName="/ppt/media/image26.png" ContentType="image/png"/>
  <Override PartName="/ppt/media/image63.png" ContentType="image/png"/>
  <Override PartName="/ppt/media/image25.png" ContentType="image/png"/>
  <Override PartName="/ppt/media/image62.png" ContentType="image/png"/>
  <Override PartName="/ppt/media/image61.png" ContentType="image/png"/>
  <Override PartName="/ppt/media/image59.png" ContentType="image/png"/>
  <Override PartName="/ppt/media/image22.png" ContentType="image/png"/>
  <Override PartName="/ppt/media/image57.png" ContentType="image/png"/>
  <Override PartName="/ppt/media/image20.png" ContentType="image/png"/>
  <Override PartName="/ppt/media/image60.png" ContentType="image/png"/>
  <Override PartName="/ppt/media/image23.png" ContentType="image/png"/>
  <Override PartName="/ppt/media/image58.png" ContentType="image/png"/>
  <Override PartName="/ppt/media/image21.png" ContentType="image/png"/>
  <Override PartName="/ppt/media/image29.png" ContentType="image/png"/>
  <Override PartName="/ppt/media/image18.png" ContentType="image/png"/>
  <Override PartName="/ppt/media/image6.png" ContentType="image/png"/>
  <Override PartName="/ppt/media/image19.png" ContentType="image/png"/>
  <Override PartName="/ppt/media/image7.png" ContentType="image/png"/>
  <Override PartName="/ppt/media/image37.png" ContentType="image/png"/>
  <Override PartName="/ppt/media/image8.png" ContentType="image/png"/>
  <Override PartName="/ppt/media/image38.png" ContentType="image/png"/>
  <Override PartName="/ppt/media/image36.png" ContentType="image/png"/>
  <Override PartName="/ppt/media/image9.jpeg" ContentType="image/jpeg"/>
  <Override PartName="/ppt/media/image48.png" ContentType="image/png"/>
  <Override PartName="/ppt/media/image1.png" ContentType="image/png"/>
  <Override PartName="/ppt/media/image13.png" ContentType="image/png"/>
  <Override PartName="/ppt/media/image28.png" ContentType="image/png"/>
  <Override PartName="/ppt/media/image17.png" ContentType="image/png"/>
  <Override PartName="/ppt/media/image5.png" ContentType="image/png"/>
  <Override PartName="/ppt/media/image35.png" ContentType="image/png"/>
  <Override PartName="/ppt/media/image30.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a:t>
            </a:r>
            <a:r>
              <a:rPr b="0" lang="en-US" sz="4400" spc="-1" strike="noStrike">
                <a:solidFill>
                  <a:srgbClr val="000000"/>
                </a:solidFill>
                <a:latin typeface="Arial"/>
              </a:rPr>
              <a:t>move the </a:t>
            </a:r>
            <a:r>
              <a:rPr b="0" lang="en-US" sz="4400" spc="-1" strike="noStrike">
                <a:solidFill>
                  <a:srgbClr val="000000"/>
                </a:solidFill>
                <a:latin typeface="Arial"/>
              </a:rPr>
              <a:t>slide</a:t>
            </a:r>
            <a:endParaRPr b="0" lang="en-US" sz="4400" spc="-1" strike="noStrike">
              <a:solidFill>
                <a:srgbClr val="000000"/>
              </a:solidFill>
              <a:latin typeface="Arial"/>
            </a:endParaRP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4"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5"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6"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0DE1D83D-CC3C-4A94-9C9B-35DA863E4755}"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Times New Roman"/>
            </a:endParaRPr>
          </a:p>
        </p:txBody>
      </p:sp>
      <p:sp>
        <p:nvSpPr>
          <p:cNvPr id="625" name="PlaceHolder 2"/>
          <p:cNvSpPr>
            <a:spLocks noGrp="1"/>
          </p:cNvSpPr>
          <p:nvPr>
            <p:ph type="dt" idx="7"/>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solidFill>
                  <a:srgbClr val="000000"/>
                </a:solidFill>
                <a:latin typeface="Times New Roman"/>
              </a:defRPr>
            </a:lvl1pPr>
          </a:lstStyle>
          <a:p>
            <a:pPr indent="0" algn="r">
              <a:lnSpc>
                <a:spcPct val="100000"/>
              </a:lnSpc>
              <a:buNone/>
              <a:tabLst>
                <a:tab algn="l" pos="0"/>
              </a:tabLst>
            </a:pPr>
            <a:r>
              <a:rPr b="0" lang="cs-CZ" sz="1200" spc="-1" strike="noStrike">
                <a:solidFill>
                  <a:srgbClr val="000000"/>
                </a:solidFill>
                <a:latin typeface="Times New Roman"/>
              </a:rPr>
              <a:t>1.7.2013</a:t>
            </a:r>
            <a:endParaRPr b="0" lang="en-US" sz="1200" spc="-1" strike="noStrike">
              <a:solidFill>
                <a:srgbClr val="000000"/>
              </a:solidFill>
              <a:latin typeface="Times New Roman"/>
            </a:endParaRPr>
          </a:p>
        </p:txBody>
      </p:sp>
      <p:sp>
        <p:nvSpPr>
          <p:cNvPr id="626" name="PlaceHolder 3"/>
          <p:cNvSpPr>
            <a:spLocks noGrp="1"/>
          </p:cNvSpPr>
          <p:nvPr>
            <p:ph type="sldImg"/>
          </p:nvPr>
        </p:nvSpPr>
        <p:spPr>
          <a:xfrm>
            <a:off x="2857680" y="512640"/>
            <a:ext cx="3428280" cy="2566440"/>
          </a:xfrm>
          <a:prstGeom prst="rect">
            <a:avLst/>
          </a:prstGeom>
          <a:ln w="0">
            <a:noFill/>
          </a:ln>
        </p:spPr>
      </p:sp>
      <p:sp>
        <p:nvSpPr>
          <p:cNvPr id="627"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Transparency in </a:t>
            </a:r>
            <a:r>
              <a:rPr b="0" lang="en-US" sz="2000" spc="-1" strike="noStrike">
                <a:solidFill>
                  <a:srgbClr val="000000"/>
                </a:solidFill>
                <a:latin typeface="Arial"/>
              </a:rPr>
              <a:t>AI is paramount. </a:t>
            </a:r>
            <a:r>
              <a:rPr b="0" lang="en-US" sz="2000" spc="-1" strike="noStrike">
                <a:solidFill>
                  <a:srgbClr val="000000"/>
                </a:solidFill>
                <a:latin typeface="Arial"/>
              </a:rPr>
              <a:t>It means that AI </a:t>
            </a:r>
            <a:r>
              <a:rPr b="0" lang="en-US" sz="2000" spc="-1" strike="noStrike">
                <a:solidFill>
                  <a:srgbClr val="000000"/>
                </a:solidFill>
                <a:latin typeface="Arial"/>
              </a:rPr>
              <a:t>systems should </a:t>
            </a:r>
            <a:r>
              <a:rPr b="0" lang="en-US" sz="2000" spc="-1" strike="noStrike">
                <a:solidFill>
                  <a:srgbClr val="000000"/>
                </a:solidFill>
                <a:latin typeface="Arial"/>
              </a:rPr>
              <a:t>operate in a way </a:t>
            </a:r>
            <a:r>
              <a:rPr b="0" lang="en-US" sz="2000" spc="-1" strike="noStrike">
                <a:solidFill>
                  <a:srgbClr val="000000"/>
                </a:solidFill>
                <a:latin typeface="Arial"/>
              </a:rPr>
              <a:t>that is </a:t>
            </a:r>
            <a:r>
              <a:rPr b="0" lang="en-US" sz="2000" spc="-1" strike="noStrike">
                <a:solidFill>
                  <a:srgbClr val="000000"/>
                </a:solidFill>
                <a:latin typeface="Arial"/>
              </a:rPr>
              <a:t>understandable </a:t>
            </a:r>
            <a:r>
              <a:rPr b="0" lang="en-US" sz="2000" spc="-1" strike="noStrike">
                <a:solidFill>
                  <a:srgbClr val="000000"/>
                </a:solidFill>
                <a:latin typeface="Arial"/>
              </a:rPr>
              <a:t>and explainable </a:t>
            </a:r>
            <a:r>
              <a:rPr b="0" lang="en-US" sz="2000" spc="-1" strike="noStrike">
                <a:solidFill>
                  <a:srgbClr val="000000"/>
                </a:solidFill>
                <a:latin typeface="Arial"/>
              </a:rPr>
              <a:t>to humans. As it </a:t>
            </a:r>
            <a:r>
              <a:rPr b="0" lang="en-US" sz="2000" spc="-1" strike="noStrike">
                <a:solidFill>
                  <a:srgbClr val="000000"/>
                </a:solidFill>
                <a:latin typeface="Arial"/>
              </a:rPr>
              <a:t>helps build trust.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Ethical </a:t>
            </a:r>
            <a:r>
              <a:rPr b="0" lang="en-US" sz="2000" spc="-1" strike="noStrike">
                <a:solidFill>
                  <a:srgbClr val="000000"/>
                </a:solidFill>
                <a:latin typeface="Arial"/>
              </a:rPr>
              <a:t>considerations </a:t>
            </a:r>
            <a:r>
              <a:rPr b="0" lang="en-US" sz="2000" spc="-1" strike="noStrike">
                <a:solidFill>
                  <a:srgbClr val="000000"/>
                </a:solidFill>
                <a:latin typeface="Arial"/>
              </a:rPr>
              <a:t>guide the </a:t>
            </a:r>
            <a:r>
              <a:rPr b="0" lang="en-US" sz="2000" spc="-1" strike="noStrike">
                <a:solidFill>
                  <a:srgbClr val="000000"/>
                </a:solidFill>
                <a:latin typeface="Arial"/>
              </a:rPr>
              <a:t>development and </a:t>
            </a:r>
            <a:r>
              <a:rPr b="0" lang="en-US" sz="2000" spc="-1" strike="noStrike">
                <a:solidFill>
                  <a:srgbClr val="000000"/>
                </a:solidFill>
                <a:latin typeface="Arial"/>
              </a:rPr>
              <a:t>deployment of AI. </a:t>
            </a:r>
            <a:r>
              <a:rPr b="0" lang="en-US" sz="2000" spc="-1" strike="noStrike">
                <a:solidFill>
                  <a:srgbClr val="000000"/>
                </a:solidFill>
                <a:latin typeface="Arial"/>
              </a:rPr>
              <a:t>We must ensure </a:t>
            </a:r>
            <a:r>
              <a:rPr b="0" lang="en-US" sz="2000" spc="-1" strike="noStrike">
                <a:solidFill>
                  <a:srgbClr val="000000"/>
                </a:solidFill>
                <a:latin typeface="Arial"/>
              </a:rPr>
              <a:t>that AI aligns with </a:t>
            </a:r>
            <a:r>
              <a:rPr b="0" lang="en-US" sz="2000" spc="-1" strike="noStrike">
                <a:solidFill>
                  <a:srgbClr val="000000"/>
                </a:solidFill>
                <a:latin typeface="Arial"/>
              </a:rPr>
              <a:t>our values and </a:t>
            </a:r>
            <a:r>
              <a:rPr b="0" lang="en-US" sz="2000" spc="-1" strike="noStrike">
                <a:solidFill>
                  <a:srgbClr val="000000"/>
                </a:solidFill>
                <a:latin typeface="Arial"/>
              </a:rPr>
              <a:t>respects human </a:t>
            </a:r>
            <a:r>
              <a:rPr b="0" lang="en-US" sz="2000" spc="-1" strike="noStrike">
                <a:solidFill>
                  <a:srgbClr val="000000"/>
                </a:solidFill>
                <a:latin typeface="Arial"/>
              </a:rPr>
              <a:t>rights without any </a:t>
            </a:r>
            <a:r>
              <a:rPr b="0" lang="en-US" sz="2000" spc="-1" strike="noStrike">
                <a:solidFill>
                  <a:srgbClr val="000000"/>
                </a:solidFill>
                <a:latin typeface="Arial"/>
              </a:rPr>
              <a:t>bias or </a:t>
            </a:r>
            <a:r>
              <a:rPr b="0" lang="en-US" sz="2000" spc="-1" strike="noStrike">
                <a:solidFill>
                  <a:srgbClr val="000000"/>
                </a:solidFill>
                <a:latin typeface="Arial"/>
              </a:rPr>
              <a:t>discrimination.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Safety is non-</a:t>
            </a:r>
            <a:r>
              <a:rPr b="0" lang="en-US" sz="2000" spc="-1" strike="noStrike">
                <a:solidFill>
                  <a:srgbClr val="000000"/>
                </a:solidFill>
                <a:latin typeface="Arial"/>
              </a:rPr>
              <a:t>negotiable. AI </a:t>
            </a:r>
            <a:r>
              <a:rPr b="0" lang="en-US" sz="2000" spc="-1" strike="noStrike">
                <a:solidFill>
                  <a:srgbClr val="000000"/>
                </a:solidFill>
                <a:latin typeface="Arial"/>
              </a:rPr>
              <a:t>systems should </a:t>
            </a:r>
            <a:r>
              <a:rPr b="0" lang="en-US" sz="2000" spc="-1" strike="noStrike">
                <a:solidFill>
                  <a:srgbClr val="000000"/>
                </a:solidFill>
                <a:latin typeface="Arial"/>
              </a:rPr>
              <a:t>not pose risks to </a:t>
            </a:r>
            <a:r>
              <a:rPr b="0" lang="en-US" sz="2000" spc="-1" strike="noStrike">
                <a:solidFill>
                  <a:srgbClr val="000000"/>
                </a:solidFill>
                <a:latin typeface="Arial"/>
              </a:rPr>
              <a:t>human life, </a:t>
            </a:r>
            <a:r>
              <a:rPr b="0" lang="en-US" sz="2000" spc="-1" strike="noStrike">
                <a:solidFill>
                  <a:srgbClr val="000000"/>
                </a:solidFill>
                <a:latin typeface="Arial"/>
              </a:rPr>
              <a:t>privacy, or </a:t>
            </a:r>
            <a:r>
              <a:rPr b="0" lang="en-US" sz="2000" spc="-1" strike="noStrike">
                <a:solidFill>
                  <a:srgbClr val="000000"/>
                </a:solidFill>
                <a:latin typeface="Arial"/>
              </a:rPr>
              <a:t>security. It is also </a:t>
            </a:r>
            <a:r>
              <a:rPr b="0" lang="en-US" sz="2000" spc="-1" strike="noStrike">
                <a:solidFill>
                  <a:srgbClr val="000000"/>
                </a:solidFill>
                <a:latin typeface="Arial"/>
              </a:rPr>
              <a:t>important to </a:t>
            </a:r>
            <a:r>
              <a:rPr b="0" lang="en-US" sz="2000" spc="-1" strike="noStrike">
                <a:solidFill>
                  <a:srgbClr val="000000"/>
                </a:solidFill>
                <a:latin typeface="Arial"/>
              </a:rPr>
              <a:t>regularly update </a:t>
            </a:r>
            <a:r>
              <a:rPr b="0" lang="en-US" sz="2000" spc="-1" strike="noStrike">
                <a:solidFill>
                  <a:srgbClr val="000000"/>
                </a:solidFill>
                <a:latin typeface="Arial"/>
              </a:rPr>
              <a:t>AI algorithms to </a:t>
            </a:r>
            <a:r>
              <a:rPr b="0" lang="en-US" sz="2000" spc="-1" strike="noStrike">
                <a:solidFill>
                  <a:srgbClr val="000000"/>
                </a:solidFill>
                <a:latin typeface="Arial"/>
              </a:rPr>
              <a:t>adapt to latest </a:t>
            </a:r>
            <a:r>
              <a:rPr b="0" lang="en-US" sz="2000" spc="-1" strike="noStrike">
                <a:solidFill>
                  <a:srgbClr val="000000"/>
                </a:solidFill>
                <a:latin typeface="Arial"/>
              </a:rPr>
              <a:t>threats.</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Personalisation </a:t>
            </a:r>
            <a:r>
              <a:rPr b="0" lang="en-US" sz="2000" spc="-1" strike="noStrike">
                <a:solidFill>
                  <a:srgbClr val="000000"/>
                </a:solidFill>
                <a:latin typeface="Arial"/>
              </a:rPr>
              <a:t>facilitates a more </a:t>
            </a:r>
            <a:r>
              <a:rPr b="0" lang="en-US" sz="2000" spc="-1" strike="noStrike">
                <a:solidFill>
                  <a:srgbClr val="000000"/>
                </a:solidFill>
                <a:latin typeface="Arial"/>
              </a:rPr>
              <a:t>user friendly and </a:t>
            </a:r>
            <a:r>
              <a:rPr b="0" lang="en-US" sz="2000" spc="-1" strike="noStrike">
                <a:solidFill>
                  <a:srgbClr val="000000"/>
                </a:solidFill>
                <a:latin typeface="Arial"/>
              </a:rPr>
              <a:t>tailored </a:t>
            </a:r>
            <a:r>
              <a:rPr b="0" lang="en-US" sz="2000" spc="-1" strike="noStrike">
                <a:solidFill>
                  <a:srgbClr val="000000"/>
                </a:solidFill>
                <a:latin typeface="Arial"/>
              </a:rPr>
              <a:t>experience. AI </a:t>
            </a:r>
            <a:r>
              <a:rPr b="0" lang="en-US" sz="2000" spc="-1" strike="noStrike">
                <a:solidFill>
                  <a:srgbClr val="000000"/>
                </a:solidFill>
                <a:latin typeface="Arial"/>
              </a:rPr>
              <a:t>can provide </a:t>
            </a:r>
            <a:r>
              <a:rPr b="0" lang="en-US" sz="2000" spc="-1" strike="noStrike">
                <a:solidFill>
                  <a:srgbClr val="000000"/>
                </a:solidFill>
                <a:latin typeface="Arial"/>
              </a:rPr>
              <a:t>solutions </a:t>
            </a:r>
            <a:r>
              <a:rPr b="0" lang="en-US" sz="2000" spc="-1" strike="noStrike">
                <a:solidFill>
                  <a:srgbClr val="000000"/>
                </a:solidFill>
                <a:latin typeface="Arial"/>
              </a:rPr>
              <a:t>according to </a:t>
            </a:r>
            <a:r>
              <a:rPr b="0" lang="en-US" sz="2000" spc="-1" strike="noStrike">
                <a:solidFill>
                  <a:srgbClr val="000000"/>
                </a:solidFill>
                <a:latin typeface="Arial"/>
              </a:rPr>
              <a:t>needs which </a:t>
            </a:r>
            <a:r>
              <a:rPr b="0" lang="en-US" sz="2000" spc="-1" strike="noStrike">
                <a:solidFill>
                  <a:srgbClr val="000000"/>
                </a:solidFill>
                <a:latin typeface="Arial"/>
              </a:rPr>
              <a:t>might be </a:t>
            </a:r>
            <a:r>
              <a:rPr b="0" lang="en-US" sz="2000" spc="-1" strike="noStrike">
                <a:solidFill>
                  <a:srgbClr val="000000"/>
                </a:solidFill>
                <a:latin typeface="Arial"/>
              </a:rPr>
              <a:t>individual </a:t>
            </a:r>
            <a:r>
              <a:rPr b="0" lang="en-US" sz="2000" spc="-1" strike="noStrike">
                <a:solidFill>
                  <a:srgbClr val="000000"/>
                </a:solidFill>
                <a:latin typeface="Arial"/>
              </a:rPr>
              <a:t>specific.</a:t>
            </a:r>
            <a:endParaRPr b="0" lang="en-US" sz="2000" spc="-1" strike="noStrike">
              <a:solidFill>
                <a:srgbClr val="000000"/>
              </a:solidFill>
              <a:latin typeface="Arial"/>
            </a:endParaRPr>
          </a:p>
        </p:txBody>
      </p:sp>
      <p:sp>
        <p:nvSpPr>
          <p:cNvPr id="628" name="PlaceHolder 5"/>
          <p:cNvSpPr>
            <a:spLocks noGrp="1"/>
          </p:cNvSpPr>
          <p:nvPr>
            <p:ph type="ftr" idx="8"/>
          </p:nvPr>
        </p:nvSpPr>
        <p:spPr>
          <a:xfrm>
            <a:off x="0" y="6502320"/>
            <a:ext cx="3961800" cy="34056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ndParaRPr>
          </a:p>
        </p:txBody>
      </p:sp>
      <p:sp>
        <p:nvSpPr>
          <p:cNvPr id="629" name="PlaceHolder 6"/>
          <p:cNvSpPr>
            <a:spLocks noGrp="1"/>
          </p:cNvSpPr>
          <p:nvPr>
            <p:ph type="sldNum" idx="9"/>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solidFill>
                  <a:srgbClr val="000000"/>
                </a:solidFill>
                <a:latin typeface="Times New Roman"/>
              </a:defRPr>
            </a:lvl1pPr>
          </a:lstStyle>
          <a:p>
            <a:pPr indent="0" algn="r">
              <a:lnSpc>
                <a:spcPct val="100000"/>
              </a:lnSpc>
              <a:buNone/>
              <a:tabLst>
                <a:tab algn="l" pos="0"/>
              </a:tabLst>
            </a:pPr>
            <a:r>
              <a:rPr b="0" lang="cs-CZ" sz="1200" spc="-1" strike="noStrike">
                <a:solidFill>
                  <a:srgbClr val="000000"/>
                </a:solidFill>
                <a:latin typeface="Times New Roman"/>
              </a:rPr>
              <a:t>‹</a:t>
            </a:r>
            <a:r>
              <a:rPr b="0" lang="cs-CZ" sz="1200" spc="-1" strike="noStrike">
                <a:solidFill>
                  <a:srgbClr val="000000"/>
                </a:solidFill>
                <a:latin typeface="Times New Roman"/>
              </a:rPr>
              <a:t>#›</a:t>
            </a:r>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hdr"/>
          </p:nvPr>
        </p:nvSpPr>
        <p:spPr>
          <a:xfrm>
            <a:off x="0" y="0"/>
            <a:ext cx="3961800" cy="342360"/>
          </a:xfrm>
          <a:prstGeom prst="rect">
            <a:avLst/>
          </a:prstGeom>
          <a:noFill/>
          <a:ln w="0">
            <a:noFill/>
          </a:ln>
        </p:spPr>
        <p:txBody>
          <a:bodyPr lIns="0" rIns="0" tIns="0" bIns="0" anchor="t">
            <a:noAutofit/>
          </a:bodyPr>
          <a:p>
            <a:pPr indent="0">
              <a:buNone/>
            </a:pPr>
            <a:endParaRPr b="0" lang="en-US" sz="1800" spc="-1" strike="noStrike">
              <a:solidFill>
                <a:srgbClr val="000000"/>
              </a:solidFill>
              <a:latin typeface="Times New Roman"/>
            </a:endParaRPr>
          </a:p>
        </p:txBody>
      </p:sp>
      <p:sp>
        <p:nvSpPr>
          <p:cNvPr id="631" name="PlaceHolder 2"/>
          <p:cNvSpPr>
            <a:spLocks noGrp="1"/>
          </p:cNvSpPr>
          <p:nvPr>
            <p:ph type="dt" idx="10"/>
          </p:nvPr>
        </p:nvSpPr>
        <p:spPr>
          <a:xfrm>
            <a:off x="5180040" y="0"/>
            <a:ext cx="3961800" cy="34236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solidFill>
                  <a:srgbClr val="000000"/>
                </a:solidFill>
                <a:latin typeface="Times New Roman"/>
              </a:defRPr>
            </a:lvl1pPr>
          </a:lstStyle>
          <a:p>
            <a:pPr indent="0" algn="r">
              <a:lnSpc>
                <a:spcPct val="100000"/>
              </a:lnSpc>
              <a:buNone/>
              <a:tabLst>
                <a:tab algn="l" pos="0"/>
              </a:tabLst>
            </a:pPr>
            <a:r>
              <a:rPr b="0" lang="cs-CZ" sz="1200" spc="-1" strike="noStrike">
                <a:solidFill>
                  <a:srgbClr val="000000"/>
                </a:solidFill>
                <a:latin typeface="Times New Roman"/>
              </a:rPr>
              <a:t>1.7.2013</a:t>
            </a:r>
            <a:endParaRPr b="0" lang="en-US" sz="1200" spc="-1" strike="noStrike">
              <a:solidFill>
                <a:srgbClr val="000000"/>
              </a:solidFill>
              <a:latin typeface="Times New Roman"/>
            </a:endParaRPr>
          </a:p>
        </p:txBody>
      </p:sp>
      <p:sp>
        <p:nvSpPr>
          <p:cNvPr id="632" name="PlaceHolder 3"/>
          <p:cNvSpPr>
            <a:spLocks noGrp="1"/>
          </p:cNvSpPr>
          <p:nvPr>
            <p:ph type="sldImg"/>
          </p:nvPr>
        </p:nvSpPr>
        <p:spPr>
          <a:xfrm>
            <a:off x="2857680" y="512640"/>
            <a:ext cx="3428280" cy="2566440"/>
          </a:xfrm>
          <a:prstGeom prst="rect">
            <a:avLst/>
          </a:prstGeom>
          <a:ln w="0">
            <a:noFill/>
          </a:ln>
        </p:spPr>
      </p:sp>
      <p:sp>
        <p:nvSpPr>
          <p:cNvPr id="633" name="PlaceHolder 4"/>
          <p:cNvSpPr>
            <a:spLocks noGrp="1"/>
          </p:cNvSpPr>
          <p:nvPr>
            <p:ph type="body"/>
          </p:nvPr>
        </p:nvSpPr>
        <p:spPr>
          <a:xfrm>
            <a:off x="914400" y="3251160"/>
            <a:ext cx="7314480" cy="3080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Transparency in AI is paramount. It means that AI systems should operate in a way that is understandable and explainable to humans. As it helps build trust.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Ethical considerations guide the development and deployment of AI. We must ensure that AI aligns with our values and respects human rights without any bias or discrimination.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Safety is non-negotiable. AI systems should not pose risks to human life, privacy, or security. It is also important to regularly update AI algorithms to adapt to latest threats.</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Personalisation facilitates a more user friendly and tailored experience. AI can provide solutions according to needs which might be individual specific.</a:t>
            </a:r>
            <a:endParaRPr b="0" lang="en-US" sz="2000" spc="-1" strike="noStrike">
              <a:solidFill>
                <a:srgbClr val="000000"/>
              </a:solidFill>
              <a:latin typeface="Arial"/>
            </a:endParaRPr>
          </a:p>
        </p:txBody>
      </p:sp>
      <p:sp>
        <p:nvSpPr>
          <p:cNvPr id="634" name="PlaceHolder 5"/>
          <p:cNvSpPr>
            <a:spLocks noGrp="1"/>
          </p:cNvSpPr>
          <p:nvPr>
            <p:ph type="ftr" idx="11"/>
          </p:nvPr>
        </p:nvSpPr>
        <p:spPr>
          <a:xfrm>
            <a:off x="0" y="6502320"/>
            <a:ext cx="3961800" cy="34056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ndParaRPr>
          </a:p>
        </p:txBody>
      </p:sp>
      <p:sp>
        <p:nvSpPr>
          <p:cNvPr id="635" name="PlaceHolder 6"/>
          <p:cNvSpPr>
            <a:spLocks noGrp="1"/>
          </p:cNvSpPr>
          <p:nvPr>
            <p:ph type="sldNum" idx="12"/>
          </p:nvPr>
        </p:nvSpPr>
        <p:spPr>
          <a:xfrm>
            <a:off x="5180040" y="6502320"/>
            <a:ext cx="3961800" cy="34056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solidFill>
                  <a:srgbClr val="000000"/>
                </a:solidFill>
                <a:latin typeface="Times New Roman"/>
              </a:defRPr>
            </a:lvl1pPr>
          </a:lstStyle>
          <a:p>
            <a:pPr indent="0" algn="r">
              <a:lnSpc>
                <a:spcPct val="100000"/>
              </a:lnSpc>
              <a:buNone/>
              <a:tabLst>
                <a:tab algn="l" pos="0"/>
              </a:tabLst>
            </a:pPr>
            <a:r>
              <a:rPr b="0" lang="cs-CZ" sz="1200" spc="-1" strike="noStrike">
                <a:solidFill>
                  <a:srgbClr val="000000"/>
                </a:solidFill>
                <a:latin typeface="Times New Roman"/>
              </a:rPr>
              <a:t>‹</a:t>
            </a:r>
            <a:r>
              <a:rPr b="0" lang="cs-CZ" sz="1200" spc="-1" strike="noStrike">
                <a:solidFill>
                  <a:srgbClr val="000000"/>
                </a:solidFill>
                <a:latin typeface="Times New Roman"/>
              </a:rPr>
              <a:t>#›</a:t>
            </a:r>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70471EE4-9745-42D9-9A1A-23C5F0CABD8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4FB2B8F-2067-462E-B976-5AFD98029B99}"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2DD3D4CA-E77A-4C2C-912E-701C9AB5C7DE}"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292AB2E3-0D0F-44D5-9046-AF49F9753CA1}"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6B058E0-8490-4B17-BED8-2373CCB0A75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A8E7509-75E4-4A1D-B92F-101EE46D48F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EAA340A-DF5A-4DD2-9BDA-A5037D8F51FC}"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29FF224-75F0-4733-AA98-2568854409C2}"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D154101-AB1A-4941-BAD5-BF00F40BA23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0FEEFB7-0DA5-4C46-8818-FB45B757C0B8}"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82E390F-0757-4E18-8F7E-26BAC976C96D}"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F50820D-8566-4ED9-8C4E-E5C3F458C7A2}"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9476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sldNum" idx="2"/>
          </p:nvPr>
        </p:nvSpPr>
        <p:spPr>
          <a:xfrm>
            <a:off x="6553080" y="6356520"/>
            <a:ext cx="213300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AB6434A2-D5AD-4B70-9A24-68D2EBA9A456}"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2" name="PlaceHolder 3"/>
          <p:cNvSpPr>
            <a:spLocks noGrp="1"/>
          </p:cNvSpPr>
          <p:nvPr>
            <p:ph type="dt" idx="3"/>
          </p:nvPr>
        </p:nvSpPr>
        <p:spPr>
          <a:xfrm>
            <a:off x="457200" y="6356520"/>
            <a:ext cx="2133000" cy="36432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a:t>
            </a:r>
            <a:r>
              <a:rPr b="0" lang="en-US" sz="4400" spc="-1" strike="noStrike">
                <a:solidFill>
                  <a:srgbClr val="000000"/>
                </a:solidFill>
                <a:latin typeface="Arial"/>
              </a:rPr>
              <a:t>the 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47.png"/><Relationship Id="rId4" Type="http://schemas.openxmlformats.org/officeDocument/2006/relationships/image" Target="../media/image8.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47.png"/><Relationship Id="rId4" Type="http://schemas.openxmlformats.org/officeDocument/2006/relationships/image" Target="../media/image8.png"/><Relationship Id="rId5" Type="http://schemas.openxmlformats.org/officeDocument/2006/relationships/image" Target="../media/image47.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47.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5.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6.png"/><Relationship Id="rId12" Type="http://schemas.openxmlformats.org/officeDocument/2006/relationships/slideLayout" Target="../slideLayouts/slideLayout1.xml"/><Relationship Id="rId1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8.png"/><Relationship Id="rId4" Type="http://schemas.openxmlformats.org/officeDocument/2006/relationships/image" Target="../media/image8.png"/><Relationship Id="rId5" Type="http://schemas.openxmlformats.org/officeDocument/2006/relationships/image" Target="../media/image8.png"/><Relationship Id="rId6" Type="http://schemas.openxmlformats.org/officeDocument/2006/relationships/image" Target="../media/image8.png"/><Relationship Id="rId7" Type="http://schemas.openxmlformats.org/officeDocument/2006/relationships/image" Target="../media/image8.png"/><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eg"/><Relationship Id="rId11" Type="http://schemas.openxmlformats.org/officeDocument/2006/relationships/image" Target="../media/image12.jpe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8.png"/><Relationship Id="rId15" Type="http://schemas.openxmlformats.org/officeDocument/2006/relationships/image" Target="../media/image15.jpeg"/><Relationship Id="rId1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6.jpe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5.png"/><Relationship Id="rId4"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4.png"/><Relationship Id="rId6" Type="http://schemas.openxmlformats.org/officeDocument/2006/relationships/image" Target="../media/image24.png"/><Relationship Id="rId7" Type="http://schemas.openxmlformats.org/officeDocument/2006/relationships/image" Target="../media/image24.png"/><Relationship Id="rId8" Type="http://schemas.openxmlformats.org/officeDocument/2006/relationships/image" Target="../media/image24.png"/><Relationship Id="rId9" Type="http://schemas.openxmlformats.org/officeDocument/2006/relationships/image" Target="../media/image23.png"/><Relationship Id="rId10" Type="http://schemas.openxmlformats.org/officeDocument/2006/relationships/image" Target="../media/image23.png"/><Relationship Id="rId11" Type="http://schemas.openxmlformats.org/officeDocument/2006/relationships/image" Target="../media/image23.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3.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4.png"/><Relationship Id="rId20"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Freeform 2"/>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 name="Freeform 3"/>
          <p:cNvSpPr/>
          <p:nvPr/>
        </p:nvSpPr>
        <p:spPr>
          <a:xfrm rot="17078400">
            <a:off x="4521240" y="1734840"/>
            <a:ext cx="14167080" cy="7118640"/>
          </a:xfrm>
          <a:custGeom>
            <a:avLst/>
            <a:gdLst>
              <a:gd name="textAreaLeft" fmla="*/ 0 w 14167080"/>
              <a:gd name="textAreaRight" fmla="*/ 14167800 w 14167080"/>
              <a:gd name="textAreaTop" fmla="*/ 0 h 7118640"/>
              <a:gd name="textAreaBottom" fmla="*/ 7119360 h 7118640"/>
            </a:gdLst>
            <a:ahLst/>
            <a:rect l="textAreaLeft" t="textAreaTop" r="textAreaRight" b="textAreaBottom"/>
            <a:pathLst>
              <a:path w="14167639" h="7119239">
                <a:moveTo>
                  <a:pt x="0" y="0"/>
                </a:moveTo>
                <a:lnTo>
                  <a:pt x="14167639" y="0"/>
                </a:lnTo>
                <a:lnTo>
                  <a:pt x="14167639" y="7119238"/>
                </a:lnTo>
                <a:lnTo>
                  <a:pt x="0" y="7119238"/>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49" name="Group 4"/>
          <p:cNvGrpSpPr/>
          <p:nvPr/>
        </p:nvGrpSpPr>
        <p:grpSpPr>
          <a:xfrm>
            <a:off x="9586800" y="0"/>
            <a:ext cx="8700480" cy="10399680"/>
            <a:chOff x="9586800" y="0"/>
            <a:chExt cx="8700480" cy="10399680"/>
          </a:xfrm>
        </p:grpSpPr>
        <p:sp>
          <p:nvSpPr>
            <p:cNvPr id="50" name="Freeform 5"/>
            <p:cNvSpPr/>
            <p:nvPr/>
          </p:nvSpPr>
          <p:spPr>
            <a:xfrm>
              <a:off x="9586800" y="0"/>
              <a:ext cx="8700480" cy="10399680"/>
            </a:xfrm>
            <a:custGeom>
              <a:avLst/>
              <a:gdLst>
                <a:gd name="textAreaLeft" fmla="*/ 0 w 8700480"/>
                <a:gd name="textAreaRight" fmla="*/ 8701200 w 8700480"/>
                <a:gd name="textAreaTop" fmla="*/ 0 h 10399680"/>
                <a:gd name="textAreaBottom" fmla="*/ 10400400 h 10399680"/>
              </a:gdLst>
              <a:ahLst/>
              <a:rect l="textAreaLeft" t="textAreaTop" r="textAreaRight" b="textAreaBottom"/>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51" name="Group 6"/>
          <p:cNvGrpSpPr/>
          <p:nvPr/>
        </p:nvGrpSpPr>
        <p:grpSpPr>
          <a:xfrm>
            <a:off x="4191480" y="3276720"/>
            <a:ext cx="9904320" cy="3660480"/>
            <a:chOff x="4191480" y="3276720"/>
            <a:chExt cx="9904320" cy="3660480"/>
          </a:xfrm>
        </p:grpSpPr>
        <p:sp>
          <p:nvSpPr>
            <p:cNvPr id="52" name="Freeform 7"/>
            <p:cNvSpPr/>
            <p:nvPr/>
          </p:nvSpPr>
          <p:spPr>
            <a:xfrm>
              <a:off x="4191480" y="3349080"/>
              <a:ext cx="9904320" cy="3588120"/>
            </a:xfrm>
            <a:custGeom>
              <a:avLst/>
              <a:gdLst>
                <a:gd name="textAreaLeft" fmla="*/ 0 w 9904320"/>
                <a:gd name="textAreaRight" fmla="*/ 9905040 w 9904320"/>
                <a:gd name="textAreaTop" fmla="*/ 0 h 3588120"/>
                <a:gd name="textAreaBottom" fmla="*/ 3588840 h 3588120"/>
              </a:gdLst>
              <a:ahLst/>
              <a:rect l="textAreaLeft" t="textAreaTop" r="textAreaRight" b="textAreaBottom"/>
              <a:pathLst>
                <a:path w="2608713" h="945211">
                  <a:moveTo>
                    <a:pt x="0" y="0"/>
                  </a:moveTo>
                  <a:lnTo>
                    <a:pt x="2608713" y="0"/>
                  </a:lnTo>
                  <a:lnTo>
                    <a:pt x="2608713" y="945211"/>
                  </a:lnTo>
                  <a:lnTo>
                    <a:pt x="0" y="945211"/>
                  </a:lnTo>
                  <a:close/>
                </a:path>
              </a:pathLst>
            </a:cu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 name="TextBox 8"/>
            <p:cNvSpPr/>
            <p:nvPr/>
          </p:nvSpPr>
          <p:spPr>
            <a:xfrm>
              <a:off x="4191480" y="3276720"/>
              <a:ext cx="308556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sp>
        <p:nvSpPr>
          <p:cNvPr id="54" name="Freeform 9"/>
          <p:cNvSpPr/>
          <p:nvPr/>
        </p:nvSpPr>
        <p:spPr>
          <a:xfrm>
            <a:off x="4191480" y="6937920"/>
            <a:ext cx="9904320" cy="680040"/>
          </a:xfrm>
          <a:custGeom>
            <a:avLst/>
            <a:gdLst>
              <a:gd name="textAreaLeft" fmla="*/ 0 w 9904320"/>
              <a:gd name="textAreaRight" fmla="*/ 9905040 w 9904320"/>
              <a:gd name="textAreaTop" fmla="*/ 0 h 680040"/>
              <a:gd name="textAreaBottom" fmla="*/ 680760 h 680040"/>
            </a:gdLst>
            <a:ahLst/>
            <a:rect l="textAreaLeft" t="textAreaTop" r="textAreaRight" b="textAreaBottom"/>
            <a:pathLst>
              <a:path w="9904959" h="680751">
                <a:moveTo>
                  <a:pt x="0" y="0"/>
                </a:moveTo>
                <a:lnTo>
                  <a:pt x="9904958" y="0"/>
                </a:lnTo>
                <a:lnTo>
                  <a:pt x="9904958" y="680752"/>
                </a:lnTo>
                <a:lnTo>
                  <a:pt x="0" y="680752"/>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 name="TextBox 10"/>
          <p:cNvSpPr/>
          <p:nvPr/>
        </p:nvSpPr>
        <p:spPr>
          <a:xfrm>
            <a:off x="4441320" y="4484160"/>
            <a:ext cx="9404640" cy="2155320"/>
          </a:xfrm>
          <a:prstGeom prst="rect">
            <a:avLst/>
          </a:prstGeom>
          <a:noFill/>
          <a:ln w="0">
            <a:noFill/>
          </a:ln>
        </p:spPr>
        <p:style>
          <a:lnRef idx="0"/>
          <a:fillRef idx="0"/>
          <a:effectRef idx="0"/>
          <a:fontRef idx="minor"/>
        </p:style>
        <p:txBody>
          <a:bodyPr lIns="0" rIns="0" tIns="0" bIns="0" anchor="t">
            <a:spAutoFit/>
          </a:bodyPr>
          <a:p>
            <a:pPr algn="ctr">
              <a:lnSpc>
                <a:spcPts val="16974"/>
              </a:lnSpc>
            </a:pPr>
            <a:r>
              <a:rPr b="0" lang="en-US" sz="12300" spc="168" strike="noStrike">
                <a:solidFill>
                  <a:srgbClr val="040506"/>
                </a:solidFill>
                <a:latin typeface="Archivo Black"/>
                <a:ea typeface="DejaVu Sans"/>
              </a:rPr>
              <a:t> </a:t>
            </a:r>
            <a:r>
              <a:rPr b="0" lang="en-US" sz="12300" spc="168" strike="noStrike">
                <a:solidFill>
                  <a:srgbClr val="040506"/>
                </a:solidFill>
                <a:latin typeface="Archivo Black"/>
                <a:ea typeface="DejaVu Sans"/>
              </a:rPr>
              <a:t>MOBILITY</a:t>
            </a:r>
            <a:endParaRPr b="0" lang="en-US" sz="12300" spc="-1" strike="noStrike">
              <a:solidFill>
                <a:srgbClr val="000000"/>
              </a:solidFill>
              <a:latin typeface="Arial"/>
            </a:endParaRPr>
          </a:p>
        </p:txBody>
      </p:sp>
      <p:sp>
        <p:nvSpPr>
          <p:cNvPr id="56" name="TextBox 11"/>
          <p:cNvSpPr/>
          <p:nvPr/>
        </p:nvSpPr>
        <p:spPr>
          <a:xfrm>
            <a:off x="5471280" y="3466080"/>
            <a:ext cx="7344360" cy="925920"/>
          </a:xfrm>
          <a:prstGeom prst="rect">
            <a:avLst/>
          </a:prstGeom>
          <a:noFill/>
          <a:ln w="0">
            <a:noFill/>
          </a:ln>
        </p:spPr>
        <p:style>
          <a:lnRef idx="0"/>
          <a:fillRef idx="0"/>
          <a:effectRef idx="0"/>
          <a:fontRef idx="minor"/>
        </p:style>
        <p:txBody>
          <a:bodyPr lIns="0" rIns="0" tIns="0" bIns="0" anchor="t">
            <a:spAutoFit/>
          </a:bodyPr>
          <a:p>
            <a:pPr algn="ctr">
              <a:lnSpc>
                <a:spcPts val="7294"/>
              </a:lnSpc>
            </a:pPr>
            <a:r>
              <a:rPr b="0" lang="en-US" sz="5280" spc="69" strike="noStrike">
                <a:solidFill>
                  <a:srgbClr val="040506"/>
                </a:solidFill>
                <a:latin typeface="Archivo Black"/>
                <a:ea typeface="DejaVu Sans"/>
              </a:rPr>
              <a:t>AI-DRIVEN URBAN</a:t>
            </a:r>
            <a:endParaRPr b="0" lang="en-US" sz="5280" spc="-1" strike="noStrike">
              <a:solidFill>
                <a:srgbClr val="000000"/>
              </a:solidFill>
              <a:latin typeface="Arial"/>
            </a:endParaRPr>
          </a:p>
        </p:txBody>
      </p:sp>
      <p:grpSp>
        <p:nvGrpSpPr>
          <p:cNvPr id="57" name="Group 12"/>
          <p:cNvGrpSpPr/>
          <p:nvPr/>
        </p:nvGrpSpPr>
        <p:grpSpPr>
          <a:xfrm>
            <a:off x="5424480" y="912240"/>
            <a:ext cx="7438320" cy="3425040"/>
            <a:chOff x="5424480" y="912240"/>
            <a:chExt cx="7438320" cy="3425040"/>
          </a:xfrm>
        </p:grpSpPr>
        <p:sp>
          <p:nvSpPr>
            <p:cNvPr id="58" name="Freeform 13"/>
            <p:cNvSpPr/>
            <p:nvPr/>
          </p:nvSpPr>
          <p:spPr>
            <a:xfrm>
              <a:off x="5424480" y="1028880"/>
              <a:ext cx="3387960" cy="1726560"/>
            </a:xfrm>
            <a:custGeom>
              <a:avLst/>
              <a:gdLst>
                <a:gd name="textAreaLeft" fmla="*/ 0 w 3387960"/>
                <a:gd name="textAreaRight" fmla="*/ 3388680 w 3387960"/>
                <a:gd name="textAreaTop" fmla="*/ 0 h 1726560"/>
                <a:gd name="textAreaBottom" fmla="*/ 1727280 h 1726560"/>
              </a:gdLst>
              <a:ahLst/>
              <a:rect l="textAreaLeft" t="textAreaTop" r="textAreaRight" b="textAreaBottom"/>
              <a:pathLst>
                <a:path w="4518419" h="2302866">
                  <a:moveTo>
                    <a:pt x="0" y="0"/>
                  </a:moveTo>
                  <a:lnTo>
                    <a:pt x="4518419" y="0"/>
                  </a:lnTo>
                  <a:lnTo>
                    <a:pt x="4518419" y="2302866"/>
                  </a:lnTo>
                  <a:lnTo>
                    <a:pt x="0" y="2302866"/>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59" name="Group 14"/>
            <p:cNvGrpSpPr/>
            <p:nvPr/>
          </p:nvGrpSpPr>
          <p:grpSpPr>
            <a:xfrm>
              <a:off x="9161280" y="912240"/>
              <a:ext cx="3701520" cy="3425040"/>
              <a:chOff x="9161280" y="912240"/>
              <a:chExt cx="3701520" cy="3425040"/>
            </a:xfrm>
          </p:grpSpPr>
          <p:sp>
            <p:nvSpPr>
              <p:cNvPr id="60" name="Freeform 15"/>
              <p:cNvSpPr/>
              <p:nvPr/>
            </p:nvSpPr>
            <p:spPr>
              <a:xfrm>
                <a:off x="9161280" y="1028880"/>
                <a:ext cx="3701520" cy="1696680"/>
              </a:xfrm>
              <a:custGeom>
                <a:avLst/>
                <a:gdLst>
                  <a:gd name="textAreaLeft" fmla="*/ 0 w 3701520"/>
                  <a:gd name="textAreaRight" fmla="*/ 3702240 w 3701520"/>
                  <a:gd name="textAreaTop" fmla="*/ 0 h 1696680"/>
                  <a:gd name="textAreaBottom" fmla="*/ 1697400 h 1696680"/>
                </a:gdLst>
                <a:ahLst/>
                <a:rect l="textAreaLeft" t="textAreaTop" r="textAreaRight" b="textAreaBottom"/>
                <a:pathLst>
                  <a:path w="909279" h="416854">
                    <a:moveTo>
                      <a:pt x="0" y="0"/>
                    </a:moveTo>
                    <a:lnTo>
                      <a:pt x="909279" y="0"/>
                    </a:lnTo>
                    <a:lnTo>
                      <a:pt x="909279" y="416854"/>
                    </a:lnTo>
                    <a:lnTo>
                      <a:pt x="0" y="416854"/>
                    </a:lnTo>
                    <a:close/>
                  </a:path>
                </a:pathLst>
              </a:cu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 name="TextBox 16"/>
              <p:cNvSpPr/>
              <p:nvPr/>
            </p:nvSpPr>
            <p:spPr>
              <a:xfrm>
                <a:off x="9161280" y="912240"/>
                <a:ext cx="3308760" cy="3425040"/>
              </a:xfrm>
              <a:prstGeom prst="rect">
                <a:avLst/>
              </a:prstGeom>
              <a:noFill/>
              <a:ln w="0">
                <a:noFill/>
              </a:ln>
            </p:spPr>
            <p:style>
              <a:lnRef idx="0"/>
              <a:fillRef idx="0"/>
              <a:effectRef idx="0"/>
              <a:fontRef idx="minor"/>
            </p:style>
            <p:txBody>
              <a:bodyPr lIns="39960" rIns="39960" tIns="39960" bIns="39960" anchor="ctr">
                <a:noAutofit/>
              </a:bodyPr>
              <a:p>
                <a:pPr algn="ctr">
                  <a:lnSpc>
                    <a:spcPts val="1959"/>
                  </a:lnSpc>
                </a:pPr>
                <a:endParaRPr b="0" lang="en-US" sz="1800" spc="-1" strike="noStrike">
                  <a:solidFill>
                    <a:srgbClr val="000000"/>
                  </a:solidFill>
                  <a:latin typeface="Calibri"/>
                  <a:ea typeface="DejaVu Sans"/>
                </a:endParaRPr>
              </a:p>
            </p:txBody>
          </p:sp>
        </p:grpSp>
        <p:sp>
          <p:nvSpPr>
            <p:cNvPr id="62" name="Freeform 17"/>
            <p:cNvSpPr/>
            <p:nvPr/>
          </p:nvSpPr>
          <p:spPr>
            <a:xfrm>
              <a:off x="9345600" y="1216080"/>
              <a:ext cx="3332880" cy="1321920"/>
            </a:xfrm>
            <a:custGeom>
              <a:avLst/>
              <a:gdLst>
                <a:gd name="textAreaLeft" fmla="*/ 0 w 3332880"/>
                <a:gd name="textAreaRight" fmla="*/ 3333600 w 3332880"/>
                <a:gd name="textAreaTop" fmla="*/ 0 h 1321920"/>
                <a:gd name="textAreaBottom" fmla="*/ 1322640 h 1321920"/>
              </a:gdLst>
              <a:ahLst/>
              <a:rect l="textAreaLeft" t="textAreaTop" r="textAreaRight" b="textAreaBottom"/>
              <a:pathLst>
                <a:path w="4444863" h="1763759">
                  <a:moveTo>
                    <a:pt x="0" y="0"/>
                  </a:moveTo>
                  <a:lnTo>
                    <a:pt x="4444862" y="0"/>
                  </a:lnTo>
                  <a:lnTo>
                    <a:pt x="4444862" y="1763759"/>
                  </a:lnTo>
                  <a:lnTo>
                    <a:pt x="0" y="1763759"/>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4f5"/>
        </a:solidFill>
      </p:bgPr>
    </p:bg>
    <p:spTree>
      <p:nvGrpSpPr>
        <p:cNvPr id="1" name=""/>
        <p:cNvGrpSpPr/>
        <p:nvPr/>
      </p:nvGrpSpPr>
      <p:grpSpPr>
        <a:xfrm>
          <a:off x="0" y="0"/>
          <a:ext cx="0" cy="0"/>
          <a:chOff x="0" y="0"/>
          <a:chExt cx="0" cy="0"/>
        </a:xfrm>
      </p:grpSpPr>
      <p:grpSp>
        <p:nvGrpSpPr>
          <p:cNvPr id="333" name="Group 2"/>
          <p:cNvGrpSpPr/>
          <p:nvPr/>
        </p:nvGrpSpPr>
        <p:grpSpPr>
          <a:xfrm>
            <a:off x="282600" y="-876600"/>
            <a:ext cx="5651280" cy="11925360"/>
            <a:chOff x="282600" y="-876600"/>
            <a:chExt cx="5651280" cy="11925360"/>
          </a:xfrm>
        </p:grpSpPr>
        <p:sp>
          <p:nvSpPr>
            <p:cNvPr id="334" name="Freeform 3"/>
            <p:cNvSpPr/>
            <p:nvPr/>
          </p:nvSpPr>
          <p:spPr>
            <a:xfrm rot="764400">
              <a:off x="1582200" y="-832320"/>
              <a:ext cx="1087920" cy="11908080"/>
            </a:xfrm>
            <a:custGeom>
              <a:avLst/>
              <a:gdLst>
                <a:gd name="textAreaLeft" fmla="*/ 0 w 1087920"/>
                <a:gd name="textAreaRight" fmla="*/ 1088640 w 1087920"/>
                <a:gd name="textAreaTop" fmla="*/ 0 h 11908080"/>
                <a:gd name="textAreaBottom" fmla="*/ 11908800 h 11908080"/>
              </a:gdLst>
              <a:ahLst/>
              <a:rect l="textAreaLeft" t="textAreaTop" r="textAreaRight" b="textAreaBottom"/>
              <a:pathLst>
                <a:path w="286687" h="3136478">
                  <a:moveTo>
                    <a:pt x="0" y="0"/>
                  </a:moveTo>
                  <a:lnTo>
                    <a:pt x="286687" y="0"/>
                  </a:lnTo>
                  <a:lnTo>
                    <a:pt x="286687" y="3136478"/>
                  </a:lnTo>
                  <a:lnTo>
                    <a:pt x="0" y="3136478"/>
                  </a:lnTo>
                  <a:close/>
                </a:path>
              </a:pathLst>
            </a:custGeom>
            <a:gradFill rotWithShape="0">
              <a:gsLst>
                <a:gs pos="0">
                  <a:srgbClr val="b4b4b4">
                    <a:alpha val="47058"/>
                  </a:srgbClr>
                </a:gs>
                <a:gs pos="100000">
                  <a:srgbClr val="eeeeee">
                    <a:alpha val="40000"/>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5" name="TextBox 4"/>
            <p:cNvSpPr/>
            <p:nvPr/>
          </p:nvSpPr>
          <p:spPr>
            <a:xfrm rot="764400">
              <a:off x="2538360" y="-57528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336" name="Group 5"/>
          <p:cNvGrpSpPr/>
          <p:nvPr/>
        </p:nvGrpSpPr>
        <p:grpSpPr>
          <a:xfrm>
            <a:off x="3002040" y="1360440"/>
            <a:ext cx="14225760" cy="8004600"/>
            <a:chOff x="3002040" y="1360440"/>
            <a:chExt cx="14225760" cy="8004600"/>
          </a:xfrm>
        </p:grpSpPr>
        <p:sp>
          <p:nvSpPr>
            <p:cNvPr id="337" name="Freeform 6"/>
            <p:cNvSpPr/>
            <p:nvPr/>
          </p:nvSpPr>
          <p:spPr>
            <a:xfrm>
              <a:off x="3002040" y="1432800"/>
              <a:ext cx="14225760" cy="7932240"/>
            </a:xfrm>
            <a:custGeom>
              <a:avLst/>
              <a:gdLst>
                <a:gd name="textAreaLeft" fmla="*/ 0 w 14225760"/>
                <a:gd name="textAreaRight" fmla="*/ 14226480 w 14225760"/>
                <a:gd name="textAreaTop" fmla="*/ 0 h 7932240"/>
                <a:gd name="textAreaBottom" fmla="*/ 7932960 h 7932240"/>
              </a:gdLst>
              <a:ahLst/>
              <a:rect l="textAreaLeft" t="textAreaTop" r="textAreaRight" b="textAreaBottom"/>
              <a:pathLst>
                <a:path w="3746870" h="2089332">
                  <a:moveTo>
                    <a:pt x="14149" y="0"/>
                  </a:moveTo>
                  <a:lnTo>
                    <a:pt x="3732721" y="0"/>
                  </a:lnTo>
                  <a:cubicBezTo>
                    <a:pt x="3736473" y="0"/>
                    <a:pt x="3740072" y="1491"/>
                    <a:pt x="3742726" y="4144"/>
                  </a:cubicBezTo>
                  <a:cubicBezTo>
                    <a:pt x="3745380" y="6798"/>
                    <a:pt x="3746870" y="10396"/>
                    <a:pt x="3746870" y="14149"/>
                  </a:cubicBezTo>
                  <a:lnTo>
                    <a:pt x="3746870" y="2075183"/>
                  </a:lnTo>
                  <a:cubicBezTo>
                    <a:pt x="3746870" y="2082997"/>
                    <a:pt x="3740535" y="2089332"/>
                    <a:pt x="3732721" y="2089332"/>
                  </a:cubicBezTo>
                  <a:lnTo>
                    <a:pt x="14149" y="2089332"/>
                  </a:lnTo>
                  <a:cubicBezTo>
                    <a:pt x="10396" y="2089332"/>
                    <a:pt x="6798" y="2087841"/>
                    <a:pt x="4144" y="2085188"/>
                  </a:cubicBezTo>
                  <a:cubicBezTo>
                    <a:pt x="1491" y="2082534"/>
                    <a:pt x="0" y="2078936"/>
                    <a:pt x="0" y="2075183"/>
                  </a:cubicBezTo>
                  <a:lnTo>
                    <a:pt x="0" y="14149"/>
                  </a:lnTo>
                  <a:cubicBezTo>
                    <a:pt x="0" y="6335"/>
                    <a:pt x="6335" y="0"/>
                    <a:pt x="14149" y="0"/>
                  </a:cubicBezTo>
                  <a:close/>
                </a:path>
              </a:pathLst>
            </a:custGeom>
            <a:solidFill>
              <a:srgbClr val="ffffff">
                <a:alpha val="59000"/>
              </a:srgbClr>
            </a:solidFill>
            <a:ln cap="rnd" w="38100">
              <a:solidFill>
                <a:srgbClr val="000000">
                  <a:alpha val="59000"/>
                </a:srgbClr>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8" name="TextBox 7"/>
            <p:cNvSpPr/>
            <p:nvPr/>
          </p:nvSpPr>
          <p:spPr>
            <a:xfrm>
              <a:off x="3002040" y="136044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339" name="Group 8"/>
          <p:cNvGrpSpPr/>
          <p:nvPr/>
        </p:nvGrpSpPr>
        <p:grpSpPr>
          <a:xfrm>
            <a:off x="3756240" y="3657960"/>
            <a:ext cx="5158800" cy="1985400"/>
            <a:chOff x="3756240" y="3657960"/>
            <a:chExt cx="5158800" cy="1985400"/>
          </a:xfrm>
        </p:grpSpPr>
        <p:sp>
          <p:nvSpPr>
            <p:cNvPr id="340" name="Freeform 9"/>
            <p:cNvSpPr/>
            <p:nvPr/>
          </p:nvSpPr>
          <p:spPr>
            <a:xfrm>
              <a:off x="3756240" y="3703680"/>
              <a:ext cx="5158800" cy="1273680"/>
            </a:xfrm>
            <a:custGeom>
              <a:avLst/>
              <a:gdLst>
                <a:gd name="textAreaLeft" fmla="*/ 0 w 5158800"/>
                <a:gd name="textAreaRight" fmla="*/ 5159520 w 5158800"/>
                <a:gd name="textAreaTop" fmla="*/ 0 h 1273680"/>
                <a:gd name="textAreaBottom" fmla="*/ 1274400 h 1273680"/>
              </a:gdLst>
              <a:ahLst/>
              <a:rect l="textAreaLeft" t="textAreaTop" r="textAreaRight" b="textAreaBottom"/>
              <a:pathLst>
                <a:path w="2161091" h="533778">
                  <a:moveTo>
                    <a:pt x="16506" y="0"/>
                  </a:moveTo>
                  <a:lnTo>
                    <a:pt x="2144585" y="0"/>
                  </a:lnTo>
                  <a:cubicBezTo>
                    <a:pt x="2148962" y="0"/>
                    <a:pt x="2153161" y="1739"/>
                    <a:pt x="2156256" y="4835"/>
                  </a:cubicBezTo>
                  <a:cubicBezTo>
                    <a:pt x="2159352" y="7930"/>
                    <a:pt x="2161091" y="12128"/>
                    <a:pt x="2161091" y="16506"/>
                  </a:cubicBezTo>
                  <a:lnTo>
                    <a:pt x="2161091" y="517272"/>
                  </a:lnTo>
                  <a:cubicBezTo>
                    <a:pt x="2161091" y="526388"/>
                    <a:pt x="2153701" y="533778"/>
                    <a:pt x="2144585" y="533778"/>
                  </a:cubicBezTo>
                  <a:lnTo>
                    <a:pt x="16506" y="533778"/>
                  </a:lnTo>
                  <a:cubicBezTo>
                    <a:pt x="7390" y="533778"/>
                    <a:pt x="0" y="526388"/>
                    <a:pt x="0" y="517272"/>
                  </a:cubicBezTo>
                  <a:lnTo>
                    <a:pt x="0" y="16506"/>
                  </a:lnTo>
                  <a:cubicBezTo>
                    <a:pt x="0" y="7390"/>
                    <a:pt x="7390" y="0"/>
                    <a:pt x="16506" y="0"/>
                  </a:cubicBezTo>
                  <a:close/>
                </a:path>
              </a:pathLst>
            </a:custGeom>
            <a:solidFill>
              <a:srgbClr val="13121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41" name="TextBox 10"/>
            <p:cNvSpPr/>
            <p:nvPr/>
          </p:nvSpPr>
          <p:spPr>
            <a:xfrm>
              <a:off x="3756240" y="3657960"/>
              <a:ext cx="1939680" cy="198540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342" name="Group 11"/>
          <p:cNvGrpSpPr/>
          <p:nvPr/>
        </p:nvGrpSpPr>
        <p:grpSpPr>
          <a:xfrm>
            <a:off x="8022240" y="3461400"/>
            <a:ext cx="1939680" cy="1712520"/>
            <a:chOff x="8022240" y="3461400"/>
            <a:chExt cx="1939680" cy="1712520"/>
          </a:xfrm>
        </p:grpSpPr>
        <p:sp>
          <p:nvSpPr>
            <p:cNvPr id="343" name="Freeform 12"/>
            <p:cNvSpPr/>
            <p:nvPr/>
          </p:nvSpPr>
          <p:spPr>
            <a:xfrm>
              <a:off x="8022240" y="3507120"/>
              <a:ext cx="1939680" cy="1666800"/>
            </a:xfrm>
            <a:custGeom>
              <a:avLst/>
              <a:gdLst>
                <a:gd name="textAreaLeft" fmla="*/ 0 w 1939680"/>
                <a:gd name="textAreaRight" fmla="*/ 1940400 w 1939680"/>
                <a:gd name="textAreaTop" fmla="*/ 0 h 1666800"/>
                <a:gd name="textAreaBottom" fmla="*/ 1667520 h 1666800"/>
              </a:gdLst>
              <a:ahLst/>
              <a:rect l="textAreaLeft" t="textAreaTop" r="textAreaRight" b="textAreaBottom"/>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4" name="TextBox 13"/>
            <p:cNvSpPr/>
            <p:nvPr/>
          </p:nvSpPr>
          <p:spPr>
            <a:xfrm>
              <a:off x="8295120" y="3461400"/>
              <a:ext cx="1393920" cy="17125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345" name="Group 14"/>
          <p:cNvGrpSpPr/>
          <p:nvPr/>
        </p:nvGrpSpPr>
        <p:grpSpPr>
          <a:xfrm>
            <a:off x="11378520" y="4588200"/>
            <a:ext cx="5158800" cy="1985400"/>
            <a:chOff x="11378520" y="4588200"/>
            <a:chExt cx="5158800" cy="1985400"/>
          </a:xfrm>
        </p:grpSpPr>
        <p:sp>
          <p:nvSpPr>
            <p:cNvPr id="346" name="Freeform 15"/>
            <p:cNvSpPr/>
            <p:nvPr/>
          </p:nvSpPr>
          <p:spPr>
            <a:xfrm>
              <a:off x="11378520" y="4633560"/>
              <a:ext cx="5158800" cy="1273680"/>
            </a:xfrm>
            <a:custGeom>
              <a:avLst/>
              <a:gdLst>
                <a:gd name="textAreaLeft" fmla="*/ 0 w 5158800"/>
                <a:gd name="textAreaRight" fmla="*/ 5159520 w 5158800"/>
                <a:gd name="textAreaTop" fmla="*/ 0 h 1273680"/>
                <a:gd name="textAreaBottom" fmla="*/ 1274400 h 1273680"/>
              </a:gdLst>
              <a:ahLst/>
              <a:rect l="textAreaLeft" t="textAreaTop" r="textAreaRight" b="textAreaBottom"/>
              <a:pathLst>
                <a:path w="2161091" h="533778">
                  <a:moveTo>
                    <a:pt x="16506" y="0"/>
                  </a:moveTo>
                  <a:lnTo>
                    <a:pt x="2144585" y="0"/>
                  </a:lnTo>
                  <a:cubicBezTo>
                    <a:pt x="2148962" y="0"/>
                    <a:pt x="2153161" y="1739"/>
                    <a:pt x="2156256" y="4835"/>
                  </a:cubicBezTo>
                  <a:cubicBezTo>
                    <a:pt x="2159352" y="7930"/>
                    <a:pt x="2161091" y="12128"/>
                    <a:pt x="2161091" y="16506"/>
                  </a:cubicBezTo>
                  <a:lnTo>
                    <a:pt x="2161091" y="517272"/>
                  </a:lnTo>
                  <a:cubicBezTo>
                    <a:pt x="2161091" y="526388"/>
                    <a:pt x="2153701" y="533778"/>
                    <a:pt x="2144585" y="533778"/>
                  </a:cubicBezTo>
                  <a:lnTo>
                    <a:pt x="16506" y="533778"/>
                  </a:lnTo>
                  <a:cubicBezTo>
                    <a:pt x="7390" y="533778"/>
                    <a:pt x="0" y="526388"/>
                    <a:pt x="0" y="517272"/>
                  </a:cubicBezTo>
                  <a:lnTo>
                    <a:pt x="0" y="16506"/>
                  </a:lnTo>
                  <a:cubicBezTo>
                    <a:pt x="0" y="7390"/>
                    <a:pt x="7390" y="0"/>
                    <a:pt x="16506" y="0"/>
                  </a:cubicBezTo>
                  <a:close/>
                </a:path>
              </a:pathLst>
            </a:custGeom>
            <a:solidFill>
              <a:srgbClr val="13121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47" name="TextBox 16"/>
            <p:cNvSpPr/>
            <p:nvPr/>
          </p:nvSpPr>
          <p:spPr>
            <a:xfrm>
              <a:off x="11378520" y="4588200"/>
              <a:ext cx="1939680" cy="198540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348" name="Group 17"/>
          <p:cNvGrpSpPr/>
          <p:nvPr/>
        </p:nvGrpSpPr>
        <p:grpSpPr>
          <a:xfrm>
            <a:off x="10434600" y="4391640"/>
            <a:ext cx="1939680" cy="1712520"/>
            <a:chOff x="10434600" y="4391640"/>
            <a:chExt cx="1939680" cy="1712520"/>
          </a:xfrm>
        </p:grpSpPr>
        <p:sp>
          <p:nvSpPr>
            <p:cNvPr id="349" name="Freeform 18"/>
            <p:cNvSpPr/>
            <p:nvPr/>
          </p:nvSpPr>
          <p:spPr>
            <a:xfrm>
              <a:off x="10434600" y="4437000"/>
              <a:ext cx="1939680" cy="1666800"/>
            </a:xfrm>
            <a:custGeom>
              <a:avLst/>
              <a:gdLst>
                <a:gd name="textAreaLeft" fmla="*/ 0 w 1939680"/>
                <a:gd name="textAreaRight" fmla="*/ 1940400 w 1939680"/>
                <a:gd name="textAreaTop" fmla="*/ 0 h 1666800"/>
                <a:gd name="textAreaBottom" fmla="*/ 1667520 h 1666800"/>
              </a:gdLst>
              <a:ahLst/>
              <a:rect l="textAreaLeft" t="textAreaTop" r="textAreaRight" b="textAreaBottom"/>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0" name="TextBox 19"/>
            <p:cNvSpPr/>
            <p:nvPr/>
          </p:nvSpPr>
          <p:spPr>
            <a:xfrm>
              <a:off x="10707480" y="4391640"/>
              <a:ext cx="1393920" cy="17125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351" name="Group 20"/>
          <p:cNvGrpSpPr/>
          <p:nvPr/>
        </p:nvGrpSpPr>
        <p:grpSpPr>
          <a:xfrm>
            <a:off x="3756240" y="5605200"/>
            <a:ext cx="5158800" cy="1985400"/>
            <a:chOff x="3756240" y="5605200"/>
            <a:chExt cx="5158800" cy="1985400"/>
          </a:xfrm>
        </p:grpSpPr>
        <p:sp>
          <p:nvSpPr>
            <p:cNvPr id="352" name="Freeform 21"/>
            <p:cNvSpPr/>
            <p:nvPr/>
          </p:nvSpPr>
          <p:spPr>
            <a:xfrm>
              <a:off x="3756240" y="5650920"/>
              <a:ext cx="5158800" cy="1273680"/>
            </a:xfrm>
            <a:custGeom>
              <a:avLst/>
              <a:gdLst>
                <a:gd name="textAreaLeft" fmla="*/ 0 w 5158800"/>
                <a:gd name="textAreaRight" fmla="*/ 5159520 w 5158800"/>
                <a:gd name="textAreaTop" fmla="*/ 0 h 1273680"/>
                <a:gd name="textAreaBottom" fmla="*/ 1274400 h 1273680"/>
              </a:gdLst>
              <a:ahLst/>
              <a:rect l="textAreaLeft" t="textAreaTop" r="textAreaRight" b="textAreaBottom"/>
              <a:pathLst>
                <a:path w="2161091" h="533778">
                  <a:moveTo>
                    <a:pt x="16506" y="0"/>
                  </a:moveTo>
                  <a:lnTo>
                    <a:pt x="2144585" y="0"/>
                  </a:lnTo>
                  <a:cubicBezTo>
                    <a:pt x="2148962" y="0"/>
                    <a:pt x="2153161" y="1739"/>
                    <a:pt x="2156256" y="4835"/>
                  </a:cubicBezTo>
                  <a:cubicBezTo>
                    <a:pt x="2159352" y="7930"/>
                    <a:pt x="2161091" y="12128"/>
                    <a:pt x="2161091" y="16506"/>
                  </a:cubicBezTo>
                  <a:lnTo>
                    <a:pt x="2161091" y="517272"/>
                  </a:lnTo>
                  <a:cubicBezTo>
                    <a:pt x="2161091" y="526388"/>
                    <a:pt x="2153701" y="533778"/>
                    <a:pt x="2144585" y="533778"/>
                  </a:cubicBezTo>
                  <a:lnTo>
                    <a:pt x="16506" y="533778"/>
                  </a:lnTo>
                  <a:cubicBezTo>
                    <a:pt x="7390" y="533778"/>
                    <a:pt x="0" y="526388"/>
                    <a:pt x="0" y="517272"/>
                  </a:cubicBezTo>
                  <a:lnTo>
                    <a:pt x="0" y="16506"/>
                  </a:lnTo>
                  <a:cubicBezTo>
                    <a:pt x="0" y="7390"/>
                    <a:pt x="7390" y="0"/>
                    <a:pt x="16506" y="0"/>
                  </a:cubicBezTo>
                  <a:close/>
                </a:path>
              </a:pathLst>
            </a:custGeom>
            <a:solidFill>
              <a:srgbClr val="13121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53" name="TextBox 22"/>
            <p:cNvSpPr/>
            <p:nvPr/>
          </p:nvSpPr>
          <p:spPr>
            <a:xfrm>
              <a:off x="3756240" y="5605200"/>
              <a:ext cx="1939680" cy="198540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354" name="Group 23"/>
          <p:cNvGrpSpPr/>
          <p:nvPr/>
        </p:nvGrpSpPr>
        <p:grpSpPr>
          <a:xfrm>
            <a:off x="8022240" y="5408640"/>
            <a:ext cx="1939680" cy="1712520"/>
            <a:chOff x="8022240" y="5408640"/>
            <a:chExt cx="1939680" cy="1712520"/>
          </a:xfrm>
        </p:grpSpPr>
        <p:sp>
          <p:nvSpPr>
            <p:cNvPr id="355" name="Freeform 24"/>
            <p:cNvSpPr/>
            <p:nvPr/>
          </p:nvSpPr>
          <p:spPr>
            <a:xfrm>
              <a:off x="8022240" y="5454360"/>
              <a:ext cx="1939680" cy="1666800"/>
            </a:xfrm>
            <a:custGeom>
              <a:avLst/>
              <a:gdLst>
                <a:gd name="textAreaLeft" fmla="*/ 0 w 1939680"/>
                <a:gd name="textAreaRight" fmla="*/ 1940400 w 1939680"/>
                <a:gd name="textAreaTop" fmla="*/ 0 h 1666800"/>
                <a:gd name="textAreaBottom" fmla="*/ 1667520 h 1666800"/>
              </a:gdLst>
              <a:ahLst/>
              <a:rect l="textAreaLeft" t="textAreaTop" r="textAreaRight" b="textAreaBottom"/>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6" name="TextBox 25"/>
            <p:cNvSpPr/>
            <p:nvPr/>
          </p:nvSpPr>
          <p:spPr>
            <a:xfrm>
              <a:off x="8295120" y="5408640"/>
              <a:ext cx="1393920" cy="17125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357" name="Group 26"/>
          <p:cNvGrpSpPr/>
          <p:nvPr/>
        </p:nvGrpSpPr>
        <p:grpSpPr>
          <a:xfrm>
            <a:off x="11403720" y="6508800"/>
            <a:ext cx="5158800" cy="1985400"/>
            <a:chOff x="11403720" y="6508800"/>
            <a:chExt cx="5158800" cy="1985400"/>
          </a:xfrm>
        </p:grpSpPr>
        <p:sp>
          <p:nvSpPr>
            <p:cNvPr id="358" name="Freeform 27"/>
            <p:cNvSpPr/>
            <p:nvPr/>
          </p:nvSpPr>
          <p:spPr>
            <a:xfrm>
              <a:off x="11403720" y="6554520"/>
              <a:ext cx="5158800" cy="1273680"/>
            </a:xfrm>
            <a:custGeom>
              <a:avLst/>
              <a:gdLst>
                <a:gd name="textAreaLeft" fmla="*/ 0 w 5158800"/>
                <a:gd name="textAreaRight" fmla="*/ 5159520 w 5158800"/>
                <a:gd name="textAreaTop" fmla="*/ 0 h 1273680"/>
                <a:gd name="textAreaBottom" fmla="*/ 1274400 h 1273680"/>
              </a:gdLst>
              <a:ahLst/>
              <a:rect l="textAreaLeft" t="textAreaTop" r="textAreaRight" b="textAreaBottom"/>
              <a:pathLst>
                <a:path w="2161091" h="533778">
                  <a:moveTo>
                    <a:pt x="16506" y="0"/>
                  </a:moveTo>
                  <a:lnTo>
                    <a:pt x="2144585" y="0"/>
                  </a:lnTo>
                  <a:cubicBezTo>
                    <a:pt x="2148962" y="0"/>
                    <a:pt x="2153161" y="1739"/>
                    <a:pt x="2156256" y="4835"/>
                  </a:cubicBezTo>
                  <a:cubicBezTo>
                    <a:pt x="2159352" y="7930"/>
                    <a:pt x="2161091" y="12128"/>
                    <a:pt x="2161091" y="16506"/>
                  </a:cubicBezTo>
                  <a:lnTo>
                    <a:pt x="2161091" y="517272"/>
                  </a:lnTo>
                  <a:cubicBezTo>
                    <a:pt x="2161091" y="526388"/>
                    <a:pt x="2153701" y="533778"/>
                    <a:pt x="2144585" y="533778"/>
                  </a:cubicBezTo>
                  <a:lnTo>
                    <a:pt x="16506" y="533778"/>
                  </a:lnTo>
                  <a:cubicBezTo>
                    <a:pt x="7390" y="533778"/>
                    <a:pt x="0" y="526388"/>
                    <a:pt x="0" y="517272"/>
                  </a:cubicBezTo>
                  <a:lnTo>
                    <a:pt x="0" y="16506"/>
                  </a:lnTo>
                  <a:cubicBezTo>
                    <a:pt x="0" y="7390"/>
                    <a:pt x="7390" y="0"/>
                    <a:pt x="16506" y="0"/>
                  </a:cubicBezTo>
                  <a:close/>
                </a:path>
              </a:pathLst>
            </a:custGeom>
            <a:solidFill>
              <a:srgbClr val="13121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359" name="TextBox 28"/>
            <p:cNvSpPr/>
            <p:nvPr/>
          </p:nvSpPr>
          <p:spPr>
            <a:xfrm>
              <a:off x="11403720" y="6508800"/>
              <a:ext cx="1939680" cy="198540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360" name="Group 29"/>
          <p:cNvGrpSpPr/>
          <p:nvPr/>
        </p:nvGrpSpPr>
        <p:grpSpPr>
          <a:xfrm>
            <a:off x="10460160" y="6312240"/>
            <a:ext cx="1939680" cy="1712520"/>
            <a:chOff x="10460160" y="6312240"/>
            <a:chExt cx="1939680" cy="1712520"/>
          </a:xfrm>
        </p:grpSpPr>
        <p:sp>
          <p:nvSpPr>
            <p:cNvPr id="361" name="Freeform 30"/>
            <p:cNvSpPr/>
            <p:nvPr/>
          </p:nvSpPr>
          <p:spPr>
            <a:xfrm>
              <a:off x="10460160" y="6357600"/>
              <a:ext cx="1939680" cy="1666800"/>
            </a:xfrm>
            <a:custGeom>
              <a:avLst/>
              <a:gdLst>
                <a:gd name="textAreaLeft" fmla="*/ 0 w 1939680"/>
                <a:gd name="textAreaRight" fmla="*/ 1940400 w 1939680"/>
                <a:gd name="textAreaTop" fmla="*/ 0 h 1666800"/>
                <a:gd name="textAreaBottom" fmla="*/ 1667520 h 1666800"/>
              </a:gdLst>
              <a:ahLst/>
              <a:rect l="textAreaLeft" t="textAreaTop" r="textAreaRight" b="textAreaBottom"/>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2" name="TextBox 31"/>
            <p:cNvSpPr/>
            <p:nvPr/>
          </p:nvSpPr>
          <p:spPr>
            <a:xfrm>
              <a:off x="10733040" y="6312240"/>
              <a:ext cx="1393920" cy="17125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sp>
        <p:nvSpPr>
          <p:cNvPr id="363" name="Freeform 32"/>
          <p:cNvSpPr/>
          <p:nvPr/>
        </p:nvSpPr>
        <p:spPr>
          <a:xfrm>
            <a:off x="8527320" y="3902040"/>
            <a:ext cx="892440" cy="876600"/>
          </a:xfrm>
          <a:custGeom>
            <a:avLst/>
            <a:gdLst>
              <a:gd name="textAreaLeft" fmla="*/ 0 w 892440"/>
              <a:gd name="textAreaRight" fmla="*/ 893160 w 892440"/>
              <a:gd name="textAreaTop" fmla="*/ 0 h 876600"/>
              <a:gd name="textAreaBottom" fmla="*/ 877320 h 876600"/>
            </a:gdLst>
            <a:ahLst/>
            <a:rect l="textAreaLeft" t="textAreaTop" r="textAreaRight" b="textAreaBottom"/>
            <a:pathLst>
              <a:path w="893049" h="877420">
                <a:moveTo>
                  <a:pt x="0" y="0"/>
                </a:moveTo>
                <a:lnTo>
                  <a:pt x="893049" y="0"/>
                </a:lnTo>
                <a:lnTo>
                  <a:pt x="893049" y="877420"/>
                </a:lnTo>
                <a:lnTo>
                  <a:pt x="0" y="87742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4" name="Freeform 33"/>
          <p:cNvSpPr/>
          <p:nvPr/>
        </p:nvSpPr>
        <p:spPr>
          <a:xfrm>
            <a:off x="10936440" y="4762800"/>
            <a:ext cx="883800" cy="982080"/>
          </a:xfrm>
          <a:custGeom>
            <a:avLst/>
            <a:gdLst>
              <a:gd name="textAreaLeft" fmla="*/ 0 w 883800"/>
              <a:gd name="textAreaRight" fmla="*/ 884520 w 883800"/>
              <a:gd name="textAreaTop" fmla="*/ 0 h 982080"/>
              <a:gd name="textAreaBottom" fmla="*/ 982800 h 982080"/>
            </a:gdLst>
            <a:ahLst/>
            <a:rect l="textAreaLeft" t="textAreaTop" r="textAreaRight" b="textAreaBottom"/>
            <a:pathLst>
              <a:path w="884378" h="982642">
                <a:moveTo>
                  <a:pt x="0" y="0"/>
                </a:moveTo>
                <a:lnTo>
                  <a:pt x="884378" y="0"/>
                </a:lnTo>
                <a:lnTo>
                  <a:pt x="884378" y="982642"/>
                </a:lnTo>
                <a:lnTo>
                  <a:pt x="0" y="98264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5" name="Freeform 34"/>
          <p:cNvSpPr/>
          <p:nvPr/>
        </p:nvSpPr>
        <p:spPr>
          <a:xfrm>
            <a:off x="8521200" y="5848920"/>
            <a:ext cx="941760" cy="931320"/>
          </a:xfrm>
          <a:custGeom>
            <a:avLst/>
            <a:gdLst>
              <a:gd name="textAreaLeft" fmla="*/ 0 w 941760"/>
              <a:gd name="textAreaRight" fmla="*/ 942480 w 941760"/>
              <a:gd name="textAreaTop" fmla="*/ 0 h 931320"/>
              <a:gd name="textAreaBottom" fmla="*/ 932040 h 931320"/>
            </a:gdLst>
            <a:ahLst/>
            <a:rect l="textAreaLeft" t="textAreaTop" r="textAreaRight" b="textAreaBottom"/>
            <a:pathLst>
              <a:path w="942584" h="931980">
                <a:moveTo>
                  <a:pt x="0" y="0"/>
                </a:moveTo>
                <a:lnTo>
                  <a:pt x="942584" y="0"/>
                </a:lnTo>
                <a:lnTo>
                  <a:pt x="942584" y="931980"/>
                </a:lnTo>
                <a:lnTo>
                  <a:pt x="0" y="93198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6" name="Freeform 35"/>
          <p:cNvSpPr/>
          <p:nvPr/>
        </p:nvSpPr>
        <p:spPr>
          <a:xfrm>
            <a:off x="10983960" y="6787440"/>
            <a:ext cx="838800" cy="807480"/>
          </a:xfrm>
          <a:custGeom>
            <a:avLst/>
            <a:gdLst>
              <a:gd name="textAreaLeft" fmla="*/ 0 w 838800"/>
              <a:gd name="textAreaRight" fmla="*/ 839520 w 838800"/>
              <a:gd name="textAreaTop" fmla="*/ 0 h 807480"/>
              <a:gd name="textAreaBottom" fmla="*/ 808200 h 807480"/>
            </a:gdLst>
            <a:ahLst/>
            <a:rect l="textAreaLeft" t="textAreaTop" r="textAreaRight" b="textAreaBottom"/>
            <a:pathLst>
              <a:path w="839535" h="808053">
                <a:moveTo>
                  <a:pt x="0" y="0"/>
                </a:moveTo>
                <a:lnTo>
                  <a:pt x="839535" y="0"/>
                </a:lnTo>
                <a:lnTo>
                  <a:pt x="839535" y="808052"/>
                </a:lnTo>
                <a:lnTo>
                  <a:pt x="0" y="808052"/>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7" name="TextBox 36"/>
          <p:cNvSpPr/>
          <p:nvPr/>
        </p:nvSpPr>
        <p:spPr>
          <a:xfrm>
            <a:off x="5735160" y="227160"/>
            <a:ext cx="9449280" cy="939960"/>
          </a:xfrm>
          <a:prstGeom prst="rect">
            <a:avLst/>
          </a:prstGeom>
          <a:noFill/>
          <a:ln w="0">
            <a:noFill/>
          </a:ln>
        </p:spPr>
        <p:style>
          <a:lnRef idx="0"/>
          <a:fillRef idx="0"/>
          <a:effectRef idx="0"/>
          <a:fontRef idx="minor"/>
        </p:style>
        <p:txBody>
          <a:bodyPr lIns="0" rIns="0" tIns="0" bIns="0" anchor="t">
            <a:spAutoFit/>
          </a:bodyPr>
          <a:p>
            <a:pPr algn="ctr">
              <a:lnSpc>
                <a:spcPts val="3702"/>
              </a:lnSpc>
              <a:tabLst>
                <a:tab algn="l" pos="0"/>
              </a:tabLst>
            </a:pPr>
            <a:r>
              <a:rPr b="0" lang="en-US" sz="2680" spc="89" strike="noStrike">
                <a:solidFill>
                  <a:srgbClr val="010101"/>
                </a:solidFill>
                <a:latin typeface="Archivo Black"/>
                <a:ea typeface="DejaVu Sans"/>
              </a:rPr>
              <a:t>PHASE 1 DATA COLLECTION, ANALYSIS AND INTEGRATION</a:t>
            </a:r>
            <a:endParaRPr b="0" lang="en-US" sz="2680" spc="-1" strike="noStrike">
              <a:solidFill>
                <a:srgbClr val="000000"/>
              </a:solidFill>
              <a:latin typeface="Arial"/>
            </a:endParaRPr>
          </a:p>
        </p:txBody>
      </p:sp>
      <p:sp>
        <p:nvSpPr>
          <p:cNvPr id="368" name="TextBox 37"/>
          <p:cNvSpPr/>
          <p:nvPr/>
        </p:nvSpPr>
        <p:spPr>
          <a:xfrm>
            <a:off x="5434920" y="1942200"/>
            <a:ext cx="9449280" cy="592560"/>
          </a:xfrm>
          <a:prstGeom prst="rect">
            <a:avLst/>
          </a:prstGeom>
          <a:noFill/>
          <a:ln w="0">
            <a:noFill/>
          </a:ln>
        </p:spPr>
        <p:style>
          <a:lnRef idx="0"/>
          <a:fillRef idx="0"/>
          <a:effectRef idx="0"/>
          <a:fontRef idx="minor"/>
        </p:style>
        <p:txBody>
          <a:bodyPr lIns="0" rIns="0" tIns="0" bIns="0" anchor="t">
            <a:spAutoFit/>
          </a:bodyPr>
          <a:p>
            <a:pPr algn="ctr">
              <a:lnSpc>
                <a:spcPts val="4669"/>
              </a:lnSpc>
              <a:tabLst>
                <a:tab algn="l" pos="0"/>
              </a:tabLst>
            </a:pPr>
            <a:r>
              <a:rPr b="0" lang="en-US" sz="3380" spc="114" strike="noStrike">
                <a:solidFill>
                  <a:srgbClr val="010101"/>
                </a:solidFill>
                <a:latin typeface="Archivo Black"/>
                <a:ea typeface="DejaVu Sans"/>
              </a:rPr>
              <a:t>DATA INTEGRATION</a:t>
            </a:r>
            <a:endParaRPr b="0" lang="en-US" sz="3380" spc="-1" strike="noStrike">
              <a:solidFill>
                <a:srgbClr val="000000"/>
              </a:solidFill>
              <a:latin typeface="Arial"/>
            </a:endParaRPr>
          </a:p>
        </p:txBody>
      </p:sp>
      <p:sp>
        <p:nvSpPr>
          <p:cNvPr id="369" name="TextBox 38"/>
          <p:cNvSpPr/>
          <p:nvPr/>
        </p:nvSpPr>
        <p:spPr>
          <a:xfrm>
            <a:off x="3987720" y="3870000"/>
            <a:ext cx="4033800" cy="1131840"/>
          </a:xfrm>
          <a:prstGeom prst="rect">
            <a:avLst/>
          </a:prstGeom>
          <a:noFill/>
          <a:ln w="0">
            <a:noFill/>
          </a:ln>
        </p:spPr>
        <p:style>
          <a:lnRef idx="0"/>
          <a:fillRef idx="0"/>
          <a:effectRef idx="0"/>
          <a:fontRef idx="minor"/>
        </p:style>
        <p:txBody>
          <a:bodyPr lIns="0" rIns="0" tIns="0" bIns="0" anchor="t">
            <a:spAutoFit/>
          </a:bodyPr>
          <a:p>
            <a:pPr>
              <a:lnSpc>
                <a:spcPts val="1783"/>
              </a:lnSpc>
            </a:pPr>
            <a:r>
              <a:rPr b="0" lang="en-US" sz="1290" spc="120" strike="noStrike">
                <a:solidFill>
                  <a:srgbClr val="f2f4f5"/>
                </a:solidFill>
                <a:latin typeface="Montserrat Light"/>
                <a:ea typeface="DejaVu Sans"/>
              </a:rPr>
              <a:t>APIs (Application Programming Interfaces) developed to fetch data from sensors and integrate it into the mobile app.</a:t>
            </a:r>
            <a:endParaRPr b="0" lang="en-US" sz="1290" spc="-1" strike="noStrike">
              <a:solidFill>
                <a:srgbClr val="000000"/>
              </a:solidFill>
              <a:latin typeface="Arial"/>
            </a:endParaRPr>
          </a:p>
          <a:p>
            <a:pPr>
              <a:lnSpc>
                <a:spcPts val="1783"/>
              </a:lnSpc>
            </a:pPr>
            <a:endParaRPr b="0" lang="en-US" sz="1800" spc="-1" strike="noStrike">
              <a:solidFill>
                <a:srgbClr val="000000"/>
              </a:solidFill>
              <a:latin typeface="Arial"/>
            </a:endParaRPr>
          </a:p>
        </p:txBody>
      </p:sp>
      <p:sp>
        <p:nvSpPr>
          <p:cNvPr id="370" name="TextBox 39"/>
          <p:cNvSpPr/>
          <p:nvPr/>
        </p:nvSpPr>
        <p:spPr>
          <a:xfrm>
            <a:off x="12295440" y="4912200"/>
            <a:ext cx="4033800" cy="678960"/>
          </a:xfrm>
          <a:prstGeom prst="rect">
            <a:avLst/>
          </a:prstGeom>
          <a:noFill/>
          <a:ln w="0">
            <a:noFill/>
          </a:ln>
        </p:spPr>
        <p:style>
          <a:lnRef idx="0"/>
          <a:fillRef idx="0"/>
          <a:effectRef idx="0"/>
          <a:fontRef idx="minor"/>
        </p:style>
        <p:txBody>
          <a:bodyPr lIns="0" rIns="0" tIns="0" bIns="0" anchor="t">
            <a:spAutoFit/>
          </a:bodyPr>
          <a:p>
            <a:pPr>
              <a:lnSpc>
                <a:spcPts val="1783"/>
              </a:lnSpc>
            </a:pPr>
            <a:r>
              <a:rPr b="0" lang="en-US" sz="1290" spc="120" strike="noStrike">
                <a:solidFill>
                  <a:srgbClr val="f2f4f5"/>
                </a:solidFill>
                <a:latin typeface="Montserrat Light"/>
                <a:ea typeface="DejaVu Sans"/>
              </a:rPr>
              <a:t>Data Fusion: Data from various sensors fused to provide a comprehensive view of traffic conditions. ow.</a:t>
            </a:r>
            <a:endParaRPr b="0" lang="en-US" sz="1290" spc="-1" strike="noStrike">
              <a:solidFill>
                <a:srgbClr val="000000"/>
              </a:solidFill>
              <a:latin typeface="Arial"/>
            </a:endParaRPr>
          </a:p>
        </p:txBody>
      </p:sp>
      <p:sp>
        <p:nvSpPr>
          <p:cNvPr id="371" name="TextBox 40"/>
          <p:cNvSpPr/>
          <p:nvPr/>
        </p:nvSpPr>
        <p:spPr>
          <a:xfrm>
            <a:off x="3987720" y="5817240"/>
            <a:ext cx="4033800" cy="905400"/>
          </a:xfrm>
          <a:prstGeom prst="rect">
            <a:avLst/>
          </a:prstGeom>
          <a:noFill/>
          <a:ln w="0">
            <a:noFill/>
          </a:ln>
        </p:spPr>
        <p:style>
          <a:lnRef idx="0"/>
          <a:fillRef idx="0"/>
          <a:effectRef idx="0"/>
          <a:fontRef idx="minor"/>
        </p:style>
        <p:txBody>
          <a:bodyPr lIns="0" rIns="0" tIns="0" bIns="0" anchor="t">
            <a:spAutoFit/>
          </a:bodyPr>
          <a:p>
            <a:pPr>
              <a:lnSpc>
                <a:spcPts val="1783"/>
              </a:lnSpc>
            </a:pPr>
            <a:r>
              <a:rPr b="0" lang="en-US" sz="1290" spc="120" strike="noStrike">
                <a:solidFill>
                  <a:srgbClr val="f2f4f5"/>
                </a:solidFill>
                <a:latin typeface="Montserrat Light"/>
                <a:ea typeface="DejaVu Sans"/>
              </a:rPr>
              <a:t>Real-time Updates: The mobile app receives updates from the server every few seconds, ensuring that drivers have the most recent information.</a:t>
            </a:r>
            <a:endParaRPr b="0" lang="en-US" sz="1290" spc="-1" strike="noStrike">
              <a:solidFill>
                <a:srgbClr val="000000"/>
              </a:solidFill>
              <a:latin typeface="Arial"/>
            </a:endParaRPr>
          </a:p>
        </p:txBody>
      </p:sp>
      <p:sp>
        <p:nvSpPr>
          <p:cNvPr id="372" name="TextBox 41"/>
          <p:cNvSpPr/>
          <p:nvPr/>
        </p:nvSpPr>
        <p:spPr>
          <a:xfrm>
            <a:off x="12320640" y="6720840"/>
            <a:ext cx="4033800" cy="905400"/>
          </a:xfrm>
          <a:prstGeom prst="rect">
            <a:avLst/>
          </a:prstGeom>
          <a:noFill/>
          <a:ln w="0">
            <a:noFill/>
          </a:ln>
        </p:spPr>
        <p:style>
          <a:lnRef idx="0"/>
          <a:fillRef idx="0"/>
          <a:effectRef idx="0"/>
          <a:fontRef idx="minor"/>
        </p:style>
        <p:txBody>
          <a:bodyPr lIns="0" rIns="0" tIns="0" bIns="0" anchor="t">
            <a:spAutoFit/>
          </a:bodyPr>
          <a:p>
            <a:pPr>
              <a:lnSpc>
                <a:spcPts val="1783"/>
              </a:lnSpc>
            </a:pPr>
            <a:r>
              <a:rPr b="0" lang="en-US" sz="1290" spc="120" strike="noStrike">
                <a:solidFill>
                  <a:srgbClr val="f2f4f5"/>
                </a:solidFill>
                <a:latin typeface="Montserrat Light"/>
                <a:ea typeface="DejaVu Sans"/>
              </a:rPr>
              <a:t>Predictive Analysis: ML algorithms analyse historical traffic data to predict future traffic conditions, allowing the app to provide recommendations</a:t>
            </a:r>
            <a:endParaRPr b="0" lang="en-US" sz="1290" spc="-1" strike="noStrike">
              <a:solidFill>
                <a:srgbClr val="000000"/>
              </a:solidFill>
              <a:latin typeface="Arial"/>
            </a:endParaRPr>
          </a:p>
        </p:txBody>
      </p:sp>
      <p:grpSp>
        <p:nvGrpSpPr>
          <p:cNvPr id="373" name="Group 42"/>
          <p:cNvGrpSpPr/>
          <p:nvPr/>
        </p:nvGrpSpPr>
        <p:grpSpPr>
          <a:xfrm>
            <a:off x="-5758560" y="-21960"/>
            <a:ext cx="8584920" cy="10286280"/>
            <a:chOff x="-5758560" y="-21960"/>
            <a:chExt cx="8584920" cy="10286280"/>
          </a:xfrm>
        </p:grpSpPr>
        <p:sp>
          <p:nvSpPr>
            <p:cNvPr id="374" name="Freeform 43"/>
            <p:cNvSpPr/>
            <p:nvPr/>
          </p:nvSpPr>
          <p:spPr>
            <a:xfrm>
              <a:off x="-5758560" y="-21960"/>
              <a:ext cx="8584920" cy="10286280"/>
            </a:xfrm>
            <a:custGeom>
              <a:avLst/>
              <a:gdLst>
                <a:gd name="textAreaLeft" fmla="*/ 0 w 8584920"/>
                <a:gd name="textAreaRight" fmla="*/ 8585640 w 8584920"/>
                <a:gd name="textAreaTop" fmla="*/ 0 h 10286280"/>
                <a:gd name="textAreaBottom" fmla="*/ 10287000 h 10286280"/>
              </a:gdLst>
              <a:ahLst/>
              <a:rect l="textAreaLeft" t="textAreaTop" r="textAreaRight" b="textAreaBottom"/>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Freeform 2"/>
          <p:cNvSpPr/>
          <p:nvPr/>
        </p:nvSpPr>
        <p:spPr>
          <a:xfrm flipH="1" flipV="1">
            <a:off x="-720" y="-360"/>
            <a:ext cx="18287280" cy="10286280"/>
          </a:xfrm>
          <a:custGeom>
            <a:avLst/>
            <a:gdLst>
              <a:gd name="textAreaLeft" fmla="*/ -360 w 18287280"/>
              <a:gd name="textAreaRight" fmla="*/ 18287640 w 18287280"/>
              <a:gd name="textAreaTop" fmla="*/ 360 h 10286280"/>
              <a:gd name="textAreaBottom" fmla="*/ 10287360 h 10286280"/>
            </a:gdLst>
            <a:ahLst/>
            <a:rect l="textAreaLeft" t="textAreaTop" r="textAreaRight" b="textAreaBottom"/>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76" name="TextBox 3"/>
          <p:cNvSpPr/>
          <p:nvPr/>
        </p:nvSpPr>
        <p:spPr>
          <a:xfrm>
            <a:off x="4419000" y="303480"/>
            <a:ext cx="9449280" cy="662760"/>
          </a:xfrm>
          <a:prstGeom prst="rect">
            <a:avLst/>
          </a:prstGeom>
          <a:noFill/>
          <a:ln w="0">
            <a:noFill/>
          </a:ln>
        </p:spPr>
        <p:style>
          <a:lnRef idx="0"/>
          <a:fillRef idx="0"/>
          <a:effectRef idx="0"/>
          <a:fontRef idx="minor"/>
        </p:style>
        <p:txBody>
          <a:bodyPr lIns="0" rIns="0" tIns="0" bIns="0" anchor="t">
            <a:spAutoFit/>
          </a:bodyPr>
          <a:p>
            <a:pPr algn="ctr">
              <a:lnSpc>
                <a:spcPts val="5221"/>
              </a:lnSpc>
              <a:tabLst>
                <a:tab algn="l" pos="0"/>
              </a:tabLst>
            </a:pPr>
            <a:r>
              <a:rPr b="0" lang="en-US" sz="3780" spc="128" strike="noStrike">
                <a:solidFill>
                  <a:srgbClr val="010101"/>
                </a:solidFill>
                <a:latin typeface="Archivo Black"/>
                <a:ea typeface="DejaVu Sans"/>
              </a:rPr>
              <a:t>PHASE 2 STLS &amp; ARPM</a:t>
            </a:r>
            <a:endParaRPr b="0" lang="en-US" sz="3780" spc="-1" strike="noStrike">
              <a:solidFill>
                <a:srgbClr val="000000"/>
              </a:solidFill>
              <a:latin typeface="Arial"/>
            </a:endParaRPr>
          </a:p>
        </p:txBody>
      </p:sp>
      <p:grpSp>
        <p:nvGrpSpPr>
          <p:cNvPr id="377" name="Group 4"/>
          <p:cNvGrpSpPr/>
          <p:nvPr/>
        </p:nvGrpSpPr>
        <p:grpSpPr>
          <a:xfrm>
            <a:off x="-4175640" y="5715360"/>
            <a:ext cx="10008000" cy="6146280"/>
            <a:chOff x="-4175640" y="5715360"/>
            <a:chExt cx="10008000" cy="6146280"/>
          </a:xfrm>
        </p:grpSpPr>
        <p:sp>
          <p:nvSpPr>
            <p:cNvPr id="378" name="Freeform 5"/>
            <p:cNvSpPr/>
            <p:nvPr/>
          </p:nvSpPr>
          <p:spPr>
            <a:xfrm rot="12511800">
              <a:off x="-4557240" y="8218440"/>
              <a:ext cx="10771200" cy="1140120"/>
            </a:xfrm>
            <a:custGeom>
              <a:avLst/>
              <a:gdLst>
                <a:gd name="textAreaLeft" fmla="*/ 0 w 10771200"/>
                <a:gd name="textAreaRight" fmla="*/ 10771920 w 10771200"/>
                <a:gd name="textAreaTop" fmla="*/ 0 h 1140120"/>
                <a:gd name="textAreaBottom" fmla="*/ 1140840 h 1140120"/>
              </a:gdLst>
              <a:ahLst/>
              <a:rect l="textAreaLeft" t="textAreaTop" r="textAreaRight" b="textAreaBottom"/>
              <a:pathLst>
                <a:path w="14362519" h="1521003">
                  <a:moveTo>
                    <a:pt x="0" y="0"/>
                  </a:moveTo>
                  <a:lnTo>
                    <a:pt x="14362519" y="0"/>
                  </a:lnTo>
                  <a:lnTo>
                    <a:pt x="14362519" y="1521003"/>
                  </a:lnTo>
                  <a:lnTo>
                    <a:pt x="0" y="152100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379" name="Group 6"/>
            <p:cNvGrpSpPr/>
            <p:nvPr/>
          </p:nvGrpSpPr>
          <p:grpSpPr>
            <a:xfrm>
              <a:off x="-2919240" y="7311240"/>
              <a:ext cx="7281360" cy="4095360"/>
              <a:chOff x="-2919240" y="7311240"/>
              <a:chExt cx="7281360" cy="4095360"/>
            </a:xfrm>
          </p:grpSpPr>
          <p:sp>
            <p:nvSpPr>
              <p:cNvPr id="380" name="Freeform 7"/>
              <p:cNvSpPr/>
              <p:nvPr/>
            </p:nvSpPr>
            <p:spPr>
              <a:xfrm rot="10800000">
                <a:off x="-2919240" y="731124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1" name="Freeform 8"/>
              <p:cNvSpPr/>
              <p:nvPr/>
            </p:nvSpPr>
            <p:spPr>
              <a:xfrm rot="10800000">
                <a:off x="-2919240" y="731124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grpSp>
        <p:nvGrpSpPr>
          <p:cNvPr id="382" name="Group 9"/>
          <p:cNvGrpSpPr/>
          <p:nvPr/>
        </p:nvGrpSpPr>
        <p:grpSpPr>
          <a:xfrm>
            <a:off x="9931680" y="-2902680"/>
            <a:ext cx="10008360" cy="6144480"/>
            <a:chOff x="9931680" y="-2902680"/>
            <a:chExt cx="10008360" cy="6144480"/>
          </a:xfrm>
        </p:grpSpPr>
        <p:sp>
          <p:nvSpPr>
            <p:cNvPr id="383" name="Freeform 10"/>
            <p:cNvSpPr/>
            <p:nvPr/>
          </p:nvSpPr>
          <p:spPr>
            <a:xfrm rot="1711200">
              <a:off x="9550080" y="-400320"/>
              <a:ext cx="10771200" cy="1140120"/>
            </a:xfrm>
            <a:custGeom>
              <a:avLst/>
              <a:gdLst>
                <a:gd name="textAreaLeft" fmla="*/ 0 w 10771200"/>
                <a:gd name="textAreaRight" fmla="*/ 10771920 w 10771200"/>
                <a:gd name="textAreaTop" fmla="*/ 0 h 1140120"/>
                <a:gd name="textAreaBottom" fmla="*/ 1140840 h 1140120"/>
              </a:gdLst>
              <a:ahLst/>
              <a:rect l="textAreaLeft" t="textAreaTop" r="textAreaRight" b="textAreaBottom"/>
              <a:pathLst>
                <a:path w="14362519" h="1521003">
                  <a:moveTo>
                    <a:pt x="0" y="0"/>
                  </a:moveTo>
                  <a:lnTo>
                    <a:pt x="14362519" y="0"/>
                  </a:lnTo>
                  <a:lnTo>
                    <a:pt x="14362519" y="1521003"/>
                  </a:lnTo>
                  <a:lnTo>
                    <a:pt x="0" y="1521003"/>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384" name="Group 11"/>
            <p:cNvGrpSpPr/>
            <p:nvPr/>
          </p:nvGrpSpPr>
          <p:grpSpPr>
            <a:xfrm>
              <a:off x="11401560" y="-2448360"/>
              <a:ext cx="7281360" cy="4095360"/>
              <a:chOff x="11401560" y="-2448360"/>
              <a:chExt cx="7281360" cy="4095360"/>
            </a:xfrm>
          </p:grpSpPr>
          <p:sp>
            <p:nvSpPr>
              <p:cNvPr id="385" name="Freeform 12"/>
              <p:cNvSpPr/>
              <p:nvPr/>
            </p:nvSpPr>
            <p:spPr>
              <a:xfrm>
                <a:off x="11401560" y="-244836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6" name="Freeform 13"/>
              <p:cNvSpPr/>
              <p:nvPr/>
            </p:nvSpPr>
            <p:spPr>
              <a:xfrm>
                <a:off x="11401560" y="-244836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sp>
        <p:nvSpPr>
          <p:cNvPr id="387" name="Freeform 14"/>
          <p:cNvSpPr/>
          <p:nvPr/>
        </p:nvSpPr>
        <p:spPr>
          <a:xfrm>
            <a:off x="10791720" y="2113200"/>
            <a:ext cx="6154200" cy="3601440"/>
          </a:xfrm>
          <a:custGeom>
            <a:avLst/>
            <a:gdLst>
              <a:gd name="textAreaLeft" fmla="*/ 0 w 6154200"/>
              <a:gd name="textAreaRight" fmla="*/ 6154920 w 6154200"/>
              <a:gd name="textAreaTop" fmla="*/ 0 h 3601440"/>
              <a:gd name="textAreaBottom" fmla="*/ 3602160 h 3601440"/>
            </a:gdLst>
            <a:ahLst/>
            <a:rect l="textAreaLeft" t="textAreaTop" r="textAreaRight" b="textAreaBottom"/>
            <a:pathLst>
              <a:path w="6154740" h="3602001">
                <a:moveTo>
                  <a:pt x="0" y="0"/>
                </a:moveTo>
                <a:lnTo>
                  <a:pt x="6154740" y="0"/>
                </a:lnTo>
                <a:lnTo>
                  <a:pt x="6154740" y="3602001"/>
                </a:lnTo>
                <a:lnTo>
                  <a:pt x="0" y="3602001"/>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8" name="Freeform 15"/>
          <p:cNvSpPr/>
          <p:nvPr/>
        </p:nvSpPr>
        <p:spPr>
          <a:xfrm>
            <a:off x="10791720" y="6061680"/>
            <a:ext cx="6158160" cy="3601440"/>
          </a:xfrm>
          <a:custGeom>
            <a:avLst/>
            <a:gdLst>
              <a:gd name="textAreaLeft" fmla="*/ 0 w 6158160"/>
              <a:gd name="textAreaRight" fmla="*/ 6158880 w 6158160"/>
              <a:gd name="textAreaTop" fmla="*/ 0 h 3601440"/>
              <a:gd name="textAreaBottom" fmla="*/ 3602160 h 3601440"/>
            </a:gdLst>
            <a:ahLst/>
            <a:rect l="textAreaLeft" t="textAreaTop" r="textAreaRight" b="textAreaBottom"/>
            <a:pathLst>
              <a:path w="6158752" h="3602001">
                <a:moveTo>
                  <a:pt x="0" y="0"/>
                </a:moveTo>
                <a:lnTo>
                  <a:pt x="6158752" y="0"/>
                </a:lnTo>
                <a:lnTo>
                  <a:pt x="6158752" y="3602001"/>
                </a:lnTo>
                <a:lnTo>
                  <a:pt x="0" y="3602001"/>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9" name="TextBox 16"/>
          <p:cNvSpPr/>
          <p:nvPr/>
        </p:nvSpPr>
        <p:spPr>
          <a:xfrm>
            <a:off x="725040" y="2516760"/>
            <a:ext cx="8744760" cy="488520"/>
          </a:xfrm>
          <a:prstGeom prst="rect">
            <a:avLst/>
          </a:prstGeom>
          <a:noFill/>
          <a:ln w="0">
            <a:noFill/>
          </a:ln>
        </p:spPr>
        <p:style>
          <a:lnRef idx="0"/>
          <a:fillRef idx="0"/>
          <a:effectRef idx="0"/>
          <a:fontRef idx="minor"/>
        </p:style>
        <p:txBody>
          <a:bodyPr lIns="0" rIns="0" tIns="0" bIns="0" anchor="t">
            <a:spAutoFit/>
          </a:bodyPr>
          <a:p>
            <a:pPr algn="ctr">
              <a:lnSpc>
                <a:spcPts val="3849"/>
              </a:lnSpc>
              <a:tabLst>
                <a:tab algn="l" pos="0"/>
              </a:tabLst>
            </a:pPr>
            <a:r>
              <a:rPr b="1" lang="en-US" sz="2790" spc="92" strike="noStrike">
                <a:solidFill>
                  <a:srgbClr val="010101"/>
                </a:solidFill>
                <a:latin typeface="Archivo Black"/>
                <a:ea typeface="DejaVu Sans"/>
              </a:rPr>
              <a:t>SMART TRAFFIC LIGHT SYSTEM</a:t>
            </a:r>
            <a:endParaRPr b="0" lang="en-US" sz="2790" spc="-1" strike="noStrike">
              <a:solidFill>
                <a:srgbClr val="000000"/>
              </a:solidFill>
              <a:latin typeface="Arial"/>
            </a:endParaRPr>
          </a:p>
        </p:txBody>
      </p:sp>
      <p:sp>
        <p:nvSpPr>
          <p:cNvPr id="390" name="TextBox 17"/>
          <p:cNvSpPr/>
          <p:nvPr/>
        </p:nvSpPr>
        <p:spPr>
          <a:xfrm>
            <a:off x="1645920" y="3225960"/>
            <a:ext cx="9313920" cy="4979160"/>
          </a:xfrm>
          <a:prstGeom prst="rect">
            <a:avLst/>
          </a:prstGeom>
          <a:noFill/>
          <a:ln w="0">
            <a:noFill/>
          </a:ln>
        </p:spPr>
        <p:style>
          <a:lnRef idx="0"/>
          <a:fillRef idx="0"/>
          <a:effectRef idx="0"/>
          <a:fontRef idx="minor"/>
        </p:style>
        <p:txBody>
          <a:bodyPr lIns="0" rIns="0" tIns="0" bIns="0" anchor="t">
            <a:spAutoFit/>
          </a:bodyPr>
          <a:p>
            <a:pPr lvl="1" marL="431640" indent="-216000">
              <a:lnSpc>
                <a:spcPts val="2801"/>
              </a:lnSpc>
              <a:buClr>
                <a:srgbClr val="010101"/>
              </a:buClr>
              <a:buFont typeface="Arial"/>
              <a:buChar char="•"/>
            </a:pPr>
            <a:r>
              <a:rPr b="0" lang="en-US" sz="2000" spc="-41" strike="noStrike">
                <a:solidFill>
                  <a:srgbClr val="010101"/>
                </a:solidFill>
                <a:latin typeface="Montserrat Light"/>
                <a:ea typeface="DejaVu Sans"/>
              </a:rPr>
              <a:t>Real-time traffic light status and predictions for informed decisions.</a:t>
            </a:r>
            <a:endParaRPr b="0" lang="en-US" sz="2000" spc="-1" strike="noStrike">
              <a:solidFill>
                <a:srgbClr val="000000"/>
              </a:solidFill>
              <a:latin typeface="Arial"/>
            </a:endParaRPr>
          </a:p>
          <a:p>
            <a:pPr>
              <a:lnSpc>
                <a:spcPts val="2801"/>
              </a:lnSpc>
            </a:pPr>
            <a:endParaRPr b="0" lang="en-US" sz="1800" spc="-1" strike="noStrike">
              <a:solidFill>
                <a:srgbClr val="000000"/>
              </a:solidFill>
              <a:latin typeface="Arial"/>
            </a:endParaRPr>
          </a:p>
          <a:p>
            <a:pPr lvl="1" marL="431640" indent="-216000">
              <a:lnSpc>
                <a:spcPts val="2801"/>
              </a:lnSpc>
              <a:buClr>
                <a:srgbClr val="010101"/>
              </a:buClr>
              <a:buFont typeface="Arial"/>
              <a:buChar char="•"/>
            </a:pPr>
            <a:r>
              <a:rPr b="0" lang="en-US" sz="2000" spc="-41" strike="noStrike">
                <a:solidFill>
                  <a:srgbClr val="010101"/>
                </a:solidFill>
                <a:latin typeface="Montserrat Light"/>
                <a:ea typeface="DejaVu Sans"/>
              </a:rPr>
              <a:t> </a:t>
            </a:r>
            <a:r>
              <a:rPr b="0" lang="en-US" sz="2000" spc="-41" strike="noStrike">
                <a:solidFill>
                  <a:srgbClr val="010101"/>
                </a:solidFill>
                <a:latin typeface="Montserrat Light"/>
                <a:ea typeface="DejaVu Sans"/>
              </a:rPr>
              <a:t>Sensors for Data Accuracy:</a:t>
            </a:r>
            <a:endParaRPr b="0" lang="en-US" sz="2000" spc="-1" strike="noStrike">
              <a:solidFill>
                <a:srgbClr val="000000"/>
              </a:solidFill>
              <a:latin typeface="Arial"/>
            </a:endParaRPr>
          </a:p>
          <a:p>
            <a:pPr>
              <a:lnSpc>
                <a:spcPts val="2801"/>
              </a:lnSpc>
            </a:pPr>
            <a:r>
              <a:rPr b="0" lang="en-US" sz="2000" spc="-41" strike="noStrike">
                <a:solidFill>
                  <a:srgbClr val="010101"/>
                </a:solidFill>
                <a:latin typeface="Montserrat Light"/>
                <a:ea typeface="DejaVu Sans"/>
              </a:rPr>
              <a:t>    </a:t>
            </a:r>
            <a:r>
              <a:rPr b="0" lang="en-US" sz="2000" spc="-41" strike="noStrike">
                <a:solidFill>
                  <a:srgbClr val="010101"/>
                </a:solidFill>
                <a:latin typeface="Montserrat Light"/>
                <a:ea typeface="DejaVu Sans"/>
              </a:rPr>
              <a:t>- Inductive Loop Detectors</a:t>
            </a:r>
            <a:endParaRPr b="0" lang="en-US" sz="2000" spc="-1" strike="noStrike">
              <a:solidFill>
                <a:srgbClr val="000000"/>
              </a:solidFill>
              <a:latin typeface="Arial"/>
            </a:endParaRPr>
          </a:p>
          <a:p>
            <a:pPr>
              <a:lnSpc>
                <a:spcPts val="2801"/>
              </a:lnSpc>
            </a:pPr>
            <a:r>
              <a:rPr b="0" lang="en-US" sz="2000" spc="-41" strike="noStrike">
                <a:solidFill>
                  <a:srgbClr val="010101"/>
                </a:solidFill>
                <a:latin typeface="Montserrat Light"/>
                <a:ea typeface="DejaVu Sans"/>
              </a:rPr>
              <a:t>    </a:t>
            </a:r>
            <a:r>
              <a:rPr b="0" lang="en-US" sz="2000" spc="-41" strike="noStrike">
                <a:solidFill>
                  <a:srgbClr val="010101"/>
                </a:solidFill>
                <a:latin typeface="Montserrat Light"/>
                <a:ea typeface="DejaVu Sans"/>
              </a:rPr>
              <a:t>- Infrared, ultrasonic, and acoustic sensors.</a:t>
            </a:r>
            <a:endParaRPr b="0" lang="en-US" sz="2000" spc="-1" strike="noStrike">
              <a:solidFill>
                <a:srgbClr val="000000"/>
              </a:solidFill>
              <a:latin typeface="Arial"/>
            </a:endParaRPr>
          </a:p>
          <a:p>
            <a:pPr>
              <a:lnSpc>
                <a:spcPts val="2801"/>
              </a:lnSpc>
            </a:pPr>
            <a:endParaRPr b="0" lang="en-US" sz="1800" spc="-1" strike="noStrike">
              <a:solidFill>
                <a:srgbClr val="000000"/>
              </a:solidFill>
              <a:latin typeface="Arial"/>
            </a:endParaRPr>
          </a:p>
          <a:p>
            <a:pPr lvl="1" marL="431640" indent="-216000">
              <a:lnSpc>
                <a:spcPts val="2801"/>
              </a:lnSpc>
              <a:buClr>
                <a:srgbClr val="010101"/>
              </a:buClr>
              <a:buFont typeface="Arial"/>
              <a:buChar char="•"/>
            </a:pPr>
            <a:r>
              <a:rPr b="0" lang="en-US" sz="2000" spc="-41" strike="noStrike">
                <a:solidFill>
                  <a:srgbClr val="010101"/>
                </a:solidFill>
                <a:latin typeface="Montserrat Light"/>
                <a:ea typeface="DejaVu Sans"/>
              </a:rPr>
              <a:t>  </a:t>
            </a:r>
            <a:r>
              <a:rPr b="0" lang="en-US" sz="2000" spc="-41" strike="noStrike">
                <a:solidFill>
                  <a:srgbClr val="010101"/>
                </a:solidFill>
                <a:latin typeface="Montserrat Light"/>
                <a:ea typeface="DejaVu Sans"/>
              </a:rPr>
              <a:t>YOLO Algorithm for Traffic Light Control:</a:t>
            </a:r>
            <a:endParaRPr b="0" lang="en-US" sz="2000" spc="-1" strike="noStrike">
              <a:solidFill>
                <a:srgbClr val="000000"/>
              </a:solidFill>
              <a:latin typeface="Arial"/>
            </a:endParaRPr>
          </a:p>
          <a:p>
            <a:pPr>
              <a:lnSpc>
                <a:spcPts val="2801"/>
              </a:lnSpc>
            </a:pPr>
            <a:r>
              <a:rPr b="0" lang="en-US" sz="2000" spc="-41" strike="noStrike">
                <a:solidFill>
                  <a:srgbClr val="010101"/>
                </a:solidFill>
                <a:latin typeface="Montserrat Light"/>
                <a:ea typeface="DejaVu Sans"/>
              </a:rPr>
              <a:t>    </a:t>
            </a:r>
            <a:r>
              <a:rPr b="0" lang="en-US" sz="2000" spc="-41" strike="noStrike">
                <a:solidFill>
                  <a:srgbClr val="010101"/>
                </a:solidFill>
                <a:latin typeface="Montserrat Light"/>
                <a:ea typeface="DejaVu Sans"/>
              </a:rPr>
              <a:t>- Detects and classifies vehicles.</a:t>
            </a:r>
            <a:endParaRPr b="0" lang="en-US" sz="2000" spc="-1" strike="noStrike">
              <a:solidFill>
                <a:srgbClr val="000000"/>
              </a:solidFill>
              <a:latin typeface="Arial"/>
            </a:endParaRPr>
          </a:p>
          <a:p>
            <a:pPr>
              <a:lnSpc>
                <a:spcPts val="2801"/>
              </a:lnSpc>
            </a:pPr>
            <a:r>
              <a:rPr b="0" lang="en-US" sz="2000" spc="-41" strike="noStrike">
                <a:solidFill>
                  <a:srgbClr val="010101"/>
                </a:solidFill>
                <a:latin typeface="Montserrat Light"/>
                <a:ea typeface="DejaVu Sans"/>
              </a:rPr>
              <a:t>    </a:t>
            </a:r>
            <a:r>
              <a:rPr b="0" lang="en-US" sz="2000" spc="-41" strike="noStrike">
                <a:solidFill>
                  <a:srgbClr val="010101"/>
                </a:solidFill>
                <a:latin typeface="Montserrat Light"/>
                <a:ea typeface="DejaVu Sans"/>
              </a:rPr>
              <a:t>- Dynamic traffic signal timing adjustment.</a:t>
            </a:r>
            <a:endParaRPr b="0" lang="en-US" sz="2000" spc="-1" strike="noStrike">
              <a:solidFill>
                <a:srgbClr val="000000"/>
              </a:solidFill>
              <a:latin typeface="Arial"/>
            </a:endParaRPr>
          </a:p>
          <a:p>
            <a:pPr>
              <a:lnSpc>
                <a:spcPts val="2801"/>
              </a:lnSpc>
            </a:pPr>
            <a:r>
              <a:rPr b="0" lang="en-US" sz="2000" spc="-41" strike="noStrike">
                <a:solidFill>
                  <a:srgbClr val="010101"/>
                </a:solidFill>
                <a:latin typeface="Montserrat Light"/>
                <a:ea typeface="DejaVu Sans"/>
              </a:rPr>
              <a:t>    </a:t>
            </a:r>
            <a:r>
              <a:rPr b="0" lang="en-US" sz="2000" spc="-41" strike="noStrike">
                <a:solidFill>
                  <a:srgbClr val="010101"/>
                </a:solidFill>
                <a:latin typeface="Montserrat Light"/>
                <a:ea typeface="DejaVu Sans"/>
              </a:rPr>
              <a:t>- Factors considered: Traffic density, vehicle counts, startup lag, </a:t>
            </a:r>
            <a:endParaRPr b="0" lang="en-US" sz="2000" spc="-1" strike="noStrike">
              <a:solidFill>
                <a:srgbClr val="000000"/>
              </a:solidFill>
              <a:latin typeface="Arial"/>
            </a:endParaRPr>
          </a:p>
          <a:p>
            <a:pPr>
              <a:lnSpc>
                <a:spcPts val="2801"/>
              </a:lnSpc>
            </a:pPr>
            <a:endParaRPr b="0" lang="en-US" sz="1800" spc="-1" strike="noStrike">
              <a:solidFill>
                <a:srgbClr val="000000"/>
              </a:solidFill>
              <a:latin typeface="Arial"/>
            </a:endParaRPr>
          </a:p>
          <a:p>
            <a:pPr lvl="1" marL="431640" indent="-216000">
              <a:lnSpc>
                <a:spcPts val="2801"/>
              </a:lnSpc>
              <a:buClr>
                <a:srgbClr val="010101"/>
              </a:buClr>
              <a:buFont typeface="Arial"/>
              <a:buChar char="•"/>
            </a:pPr>
            <a:r>
              <a:rPr b="0" lang="en-US" sz="2000" spc="-41" strike="noStrike">
                <a:solidFill>
                  <a:srgbClr val="010101"/>
                </a:solidFill>
                <a:latin typeface="Montserrat Light"/>
                <a:ea typeface="DejaVu Sans"/>
              </a:rPr>
              <a:t>  </a:t>
            </a:r>
            <a:r>
              <a:rPr b="0" lang="en-US" sz="2000" spc="-41" strike="noStrike">
                <a:solidFill>
                  <a:srgbClr val="010101"/>
                </a:solidFill>
                <a:latin typeface="Montserrat Light"/>
                <a:ea typeface="DejaVu Sans"/>
              </a:rPr>
              <a:t>Adaptive Approach:</a:t>
            </a:r>
            <a:endParaRPr b="0" lang="en-US" sz="2000" spc="-1" strike="noStrike">
              <a:solidFill>
                <a:srgbClr val="000000"/>
              </a:solidFill>
              <a:latin typeface="Arial"/>
            </a:endParaRPr>
          </a:p>
          <a:p>
            <a:pPr>
              <a:lnSpc>
                <a:spcPts val="2801"/>
              </a:lnSpc>
            </a:pPr>
            <a:r>
              <a:rPr b="0" lang="en-US" sz="2000" spc="-41" strike="noStrike">
                <a:solidFill>
                  <a:srgbClr val="010101"/>
                </a:solidFill>
                <a:latin typeface="Montserrat Light"/>
                <a:ea typeface="DejaVu Sans"/>
              </a:rPr>
              <a:t>    </a:t>
            </a:r>
            <a:r>
              <a:rPr b="0" lang="en-US" sz="2000" spc="-41" strike="noStrike">
                <a:solidFill>
                  <a:srgbClr val="010101"/>
                </a:solidFill>
                <a:latin typeface="Montserrat Light"/>
                <a:ea typeface="DejaVu Sans"/>
              </a:rPr>
              <a:t>- Synchronize traffic signals across multiple intersections for </a:t>
            </a:r>
            <a:endParaRPr b="0" lang="en-US" sz="2000" spc="-1" strike="noStrike">
              <a:solidFill>
                <a:srgbClr val="000000"/>
              </a:solidFill>
              <a:latin typeface="Arial"/>
            </a:endParaRPr>
          </a:p>
          <a:p>
            <a:pPr>
              <a:lnSpc>
                <a:spcPts val="2801"/>
              </a:lnSpc>
            </a:pPr>
            <a:r>
              <a:rPr b="0" lang="en-US" sz="2000" spc="-41" strike="noStrike">
                <a:solidFill>
                  <a:srgbClr val="010101"/>
                </a:solidFill>
                <a:latin typeface="Montserrat Light"/>
                <a:ea typeface="DejaVu Sans"/>
              </a:rPr>
              <a:t>optimal traffic flow</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Freeform 2"/>
          <p:cNvSpPr/>
          <p:nvPr/>
        </p:nvSpPr>
        <p:spPr>
          <a:xfrm flipH="1" flipV="1">
            <a:off x="-720" y="-360"/>
            <a:ext cx="18287280" cy="10286280"/>
          </a:xfrm>
          <a:custGeom>
            <a:avLst/>
            <a:gdLst>
              <a:gd name="textAreaLeft" fmla="*/ -360 w 18287280"/>
              <a:gd name="textAreaRight" fmla="*/ 18287640 w 18287280"/>
              <a:gd name="textAreaTop" fmla="*/ 360 h 10286280"/>
              <a:gd name="textAreaBottom" fmla="*/ 10287360 h 10286280"/>
            </a:gdLst>
            <a:ahLst/>
            <a:rect l="textAreaLeft" t="textAreaTop" r="textAreaRight" b="textAreaBottom"/>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2" name="TextBox 3"/>
          <p:cNvSpPr/>
          <p:nvPr/>
        </p:nvSpPr>
        <p:spPr>
          <a:xfrm>
            <a:off x="4419000" y="303480"/>
            <a:ext cx="9449280" cy="662760"/>
          </a:xfrm>
          <a:prstGeom prst="rect">
            <a:avLst/>
          </a:prstGeom>
          <a:noFill/>
          <a:ln w="0">
            <a:noFill/>
          </a:ln>
        </p:spPr>
        <p:style>
          <a:lnRef idx="0"/>
          <a:fillRef idx="0"/>
          <a:effectRef idx="0"/>
          <a:fontRef idx="minor"/>
        </p:style>
        <p:txBody>
          <a:bodyPr lIns="0" rIns="0" tIns="0" bIns="0" anchor="t">
            <a:spAutoFit/>
          </a:bodyPr>
          <a:p>
            <a:pPr algn="ctr">
              <a:lnSpc>
                <a:spcPts val="5221"/>
              </a:lnSpc>
              <a:tabLst>
                <a:tab algn="l" pos="0"/>
              </a:tabLst>
            </a:pPr>
            <a:r>
              <a:rPr b="0" lang="en-US" sz="3780" spc="128" strike="noStrike">
                <a:solidFill>
                  <a:srgbClr val="010101"/>
                </a:solidFill>
                <a:latin typeface="Archivo Black"/>
                <a:ea typeface="DejaVu Sans"/>
              </a:rPr>
              <a:t>PHASE 2 STLS &amp; ARPM</a:t>
            </a:r>
            <a:endParaRPr b="0" lang="en-US" sz="3780" spc="-1" strike="noStrike">
              <a:solidFill>
                <a:srgbClr val="000000"/>
              </a:solidFill>
              <a:latin typeface="Arial"/>
            </a:endParaRPr>
          </a:p>
        </p:txBody>
      </p:sp>
      <p:grpSp>
        <p:nvGrpSpPr>
          <p:cNvPr id="393" name="Group 4"/>
          <p:cNvGrpSpPr/>
          <p:nvPr/>
        </p:nvGrpSpPr>
        <p:grpSpPr>
          <a:xfrm>
            <a:off x="-4175640" y="5715360"/>
            <a:ext cx="10008000" cy="6146280"/>
            <a:chOff x="-4175640" y="5715360"/>
            <a:chExt cx="10008000" cy="6146280"/>
          </a:xfrm>
        </p:grpSpPr>
        <p:sp>
          <p:nvSpPr>
            <p:cNvPr id="394" name="Freeform 5"/>
            <p:cNvSpPr/>
            <p:nvPr/>
          </p:nvSpPr>
          <p:spPr>
            <a:xfrm rot="12511800">
              <a:off x="-4557240" y="8218440"/>
              <a:ext cx="10771200" cy="1140120"/>
            </a:xfrm>
            <a:custGeom>
              <a:avLst/>
              <a:gdLst>
                <a:gd name="textAreaLeft" fmla="*/ 0 w 10771200"/>
                <a:gd name="textAreaRight" fmla="*/ 10771920 w 10771200"/>
                <a:gd name="textAreaTop" fmla="*/ 0 h 1140120"/>
                <a:gd name="textAreaBottom" fmla="*/ 1140840 h 1140120"/>
              </a:gdLst>
              <a:ahLst/>
              <a:rect l="textAreaLeft" t="textAreaTop" r="textAreaRight" b="textAreaBottom"/>
              <a:pathLst>
                <a:path w="14362519" h="1521003">
                  <a:moveTo>
                    <a:pt x="0" y="0"/>
                  </a:moveTo>
                  <a:lnTo>
                    <a:pt x="14362519" y="0"/>
                  </a:lnTo>
                  <a:lnTo>
                    <a:pt x="14362519" y="1521003"/>
                  </a:lnTo>
                  <a:lnTo>
                    <a:pt x="0" y="152100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395" name="Group 6"/>
            <p:cNvGrpSpPr/>
            <p:nvPr/>
          </p:nvGrpSpPr>
          <p:grpSpPr>
            <a:xfrm>
              <a:off x="-2919240" y="7311240"/>
              <a:ext cx="7281360" cy="4095360"/>
              <a:chOff x="-2919240" y="7311240"/>
              <a:chExt cx="7281360" cy="4095360"/>
            </a:xfrm>
          </p:grpSpPr>
          <p:sp>
            <p:nvSpPr>
              <p:cNvPr id="396" name="Freeform 7"/>
              <p:cNvSpPr/>
              <p:nvPr/>
            </p:nvSpPr>
            <p:spPr>
              <a:xfrm rot="10800000">
                <a:off x="-2919240" y="731124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7" name="Freeform 8"/>
              <p:cNvSpPr/>
              <p:nvPr/>
            </p:nvSpPr>
            <p:spPr>
              <a:xfrm rot="10800000">
                <a:off x="-2919240" y="731124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grpSp>
        <p:nvGrpSpPr>
          <p:cNvPr id="398" name="Group 9"/>
          <p:cNvGrpSpPr/>
          <p:nvPr/>
        </p:nvGrpSpPr>
        <p:grpSpPr>
          <a:xfrm>
            <a:off x="9931680" y="-2902680"/>
            <a:ext cx="10008360" cy="6144480"/>
            <a:chOff x="9931680" y="-2902680"/>
            <a:chExt cx="10008360" cy="6144480"/>
          </a:xfrm>
        </p:grpSpPr>
        <p:sp>
          <p:nvSpPr>
            <p:cNvPr id="399" name="Freeform 10"/>
            <p:cNvSpPr/>
            <p:nvPr/>
          </p:nvSpPr>
          <p:spPr>
            <a:xfrm rot="1711200">
              <a:off x="9550080" y="-400320"/>
              <a:ext cx="10771200" cy="1140120"/>
            </a:xfrm>
            <a:custGeom>
              <a:avLst/>
              <a:gdLst>
                <a:gd name="textAreaLeft" fmla="*/ 0 w 10771200"/>
                <a:gd name="textAreaRight" fmla="*/ 10771920 w 10771200"/>
                <a:gd name="textAreaTop" fmla="*/ 0 h 1140120"/>
                <a:gd name="textAreaBottom" fmla="*/ 1140840 h 1140120"/>
              </a:gdLst>
              <a:ahLst/>
              <a:rect l="textAreaLeft" t="textAreaTop" r="textAreaRight" b="textAreaBottom"/>
              <a:pathLst>
                <a:path w="14362519" h="1521003">
                  <a:moveTo>
                    <a:pt x="0" y="0"/>
                  </a:moveTo>
                  <a:lnTo>
                    <a:pt x="14362519" y="0"/>
                  </a:lnTo>
                  <a:lnTo>
                    <a:pt x="14362519" y="1521003"/>
                  </a:lnTo>
                  <a:lnTo>
                    <a:pt x="0" y="1521003"/>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400" name="Group 11"/>
            <p:cNvGrpSpPr/>
            <p:nvPr/>
          </p:nvGrpSpPr>
          <p:grpSpPr>
            <a:xfrm>
              <a:off x="11401560" y="-2448360"/>
              <a:ext cx="7281360" cy="4095360"/>
              <a:chOff x="11401560" y="-2448360"/>
              <a:chExt cx="7281360" cy="4095360"/>
            </a:xfrm>
          </p:grpSpPr>
          <p:sp>
            <p:nvSpPr>
              <p:cNvPr id="401" name="Freeform 12"/>
              <p:cNvSpPr/>
              <p:nvPr/>
            </p:nvSpPr>
            <p:spPr>
              <a:xfrm>
                <a:off x="11401560" y="-244836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2" name="Freeform 13"/>
              <p:cNvSpPr/>
              <p:nvPr/>
            </p:nvSpPr>
            <p:spPr>
              <a:xfrm>
                <a:off x="11401560" y="-244836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grpSp>
        <p:nvGrpSpPr>
          <p:cNvPr id="403" name="Group 14"/>
          <p:cNvGrpSpPr/>
          <p:nvPr/>
        </p:nvGrpSpPr>
        <p:grpSpPr>
          <a:xfrm>
            <a:off x="9827640" y="3086640"/>
            <a:ext cx="6421680" cy="6422400"/>
            <a:chOff x="9827640" y="3086640"/>
            <a:chExt cx="6421680" cy="6422400"/>
          </a:xfrm>
        </p:grpSpPr>
        <p:sp>
          <p:nvSpPr>
            <p:cNvPr id="404" name="Freeform 15"/>
            <p:cNvSpPr/>
            <p:nvPr/>
          </p:nvSpPr>
          <p:spPr>
            <a:xfrm>
              <a:off x="9827640" y="3086640"/>
              <a:ext cx="6421680" cy="6422400"/>
            </a:xfrm>
            <a:custGeom>
              <a:avLst/>
              <a:gdLst>
                <a:gd name="textAreaLeft" fmla="*/ 0 w 6421680"/>
                <a:gd name="textAreaRight" fmla="*/ 6422400 w 6421680"/>
                <a:gd name="textAreaTop" fmla="*/ 0 h 6422400"/>
                <a:gd name="textAreaBottom" fmla="*/ 6423120 h 6422400"/>
              </a:gdLst>
              <a:ahLst/>
              <a:rect l="textAreaLeft" t="textAreaTop" r="textAreaRight" b="textAreaBottom"/>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05" name="Group 16"/>
          <p:cNvGrpSpPr/>
          <p:nvPr/>
        </p:nvGrpSpPr>
        <p:grpSpPr>
          <a:xfrm>
            <a:off x="10957320" y="4757400"/>
            <a:ext cx="1308600" cy="2126520"/>
            <a:chOff x="10957320" y="4757400"/>
            <a:chExt cx="1308600" cy="2126520"/>
          </a:xfrm>
        </p:grpSpPr>
        <p:sp>
          <p:nvSpPr>
            <p:cNvPr id="406" name="Freeform 17"/>
            <p:cNvSpPr/>
            <p:nvPr/>
          </p:nvSpPr>
          <p:spPr>
            <a:xfrm>
              <a:off x="10957320" y="4757400"/>
              <a:ext cx="1308600" cy="2126520"/>
            </a:xfrm>
            <a:custGeom>
              <a:avLst/>
              <a:gdLst>
                <a:gd name="textAreaLeft" fmla="*/ 0 w 1308600"/>
                <a:gd name="textAreaRight" fmla="*/ 1309320 w 1308600"/>
                <a:gd name="textAreaTop" fmla="*/ 0 h 2126520"/>
                <a:gd name="textAreaBottom" fmla="*/ 2127240 h 2126520"/>
              </a:gdLst>
              <a:ahLst/>
              <a:rect l="textAreaLeft" t="textAreaTop" r="textAreaRight" b="textAreaBottom"/>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07" name="Group 18"/>
          <p:cNvGrpSpPr/>
          <p:nvPr/>
        </p:nvGrpSpPr>
        <p:grpSpPr>
          <a:xfrm>
            <a:off x="11229120" y="6671880"/>
            <a:ext cx="1805760" cy="1521360"/>
            <a:chOff x="11229120" y="6671880"/>
            <a:chExt cx="1805760" cy="1521360"/>
          </a:xfrm>
        </p:grpSpPr>
        <p:sp>
          <p:nvSpPr>
            <p:cNvPr id="408" name="Freeform 19"/>
            <p:cNvSpPr/>
            <p:nvPr/>
          </p:nvSpPr>
          <p:spPr>
            <a:xfrm>
              <a:off x="11229120" y="6671880"/>
              <a:ext cx="1805760" cy="1521360"/>
            </a:xfrm>
            <a:custGeom>
              <a:avLst/>
              <a:gdLst>
                <a:gd name="textAreaLeft" fmla="*/ 0 w 1805760"/>
                <a:gd name="textAreaRight" fmla="*/ 1806480 w 1805760"/>
                <a:gd name="textAreaTop" fmla="*/ 0 h 1521360"/>
                <a:gd name="textAreaBottom" fmla="*/ 1522080 h 1521360"/>
              </a:gdLst>
              <a:ahLst/>
              <a:rect l="textAreaLeft" t="textAreaTop" r="textAreaRight" b="textAreaBottom"/>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09" name="Group 20"/>
          <p:cNvGrpSpPr/>
          <p:nvPr/>
        </p:nvGrpSpPr>
        <p:grpSpPr>
          <a:xfrm>
            <a:off x="13035600" y="6671880"/>
            <a:ext cx="1805760" cy="1521360"/>
            <a:chOff x="13035600" y="6671880"/>
            <a:chExt cx="1805760" cy="1521360"/>
          </a:xfrm>
        </p:grpSpPr>
        <p:sp>
          <p:nvSpPr>
            <p:cNvPr id="410" name="Freeform 21"/>
            <p:cNvSpPr/>
            <p:nvPr/>
          </p:nvSpPr>
          <p:spPr>
            <a:xfrm>
              <a:off x="13035600" y="6671880"/>
              <a:ext cx="1805760" cy="1521360"/>
            </a:xfrm>
            <a:custGeom>
              <a:avLst/>
              <a:gdLst>
                <a:gd name="textAreaLeft" fmla="*/ 0 w 1805760"/>
                <a:gd name="textAreaRight" fmla="*/ 1806480 w 1805760"/>
                <a:gd name="textAreaTop" fmla="*/ 0 h 1521360"/>
                <a:gd name="textAreaBottom" fmla="*/ 1522080 h 1521360"/>
              </a:gdLst>
              <a:ahLst/>
              <a:rect l="textAreaLeft" t="textAreaTop" r="textAreaRight" b="textAreaBottom"/>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11" name="Group 22"/>
          <p:cNvGrpSpPr/>
          <p:nvPr/>
        </p:nvGrpSpPr>
        <p:grpSpPr>
          <a:xfrm>
            <a:off x="13807080" y="4757400"/>
            <a:ext cx="1305720" cy="2126520"/>
            <a:chOff x="13807080" y="4757400"/>
            <a:chExt cx="1305720" cy="2126520"/>
          </a:xfrm>
        </p:grpSpPr>
        <p:sp>
          <p:nvSpPr>
            <p:cNvPr id="412" name="Freeform 23"/>
            <p:cNvSpPr/>
            <p:nvPr/>
          </p:nvSpPr>
          <p:spPr>
            <a:xfrm>
              <a:off x="13807080" y="4757400"/>
              <a:ext cx="1305720" cy="2126520"/>
            </a:xfrm>
            <a:custGeom>
              <a:avLst/>
              <a:gdLst>
                <a:gd name="textAreaLeft" fmla="*/ 0 w 1305720"/>
                <a:gd name="textAreaRight" fmla="*/ 1306440 w 1305720"/>
                <a:gd name="textAreaTop" fmla="*/ 0 h 2126520"/>
                <a:gd name="textAreaBottom" fmla="*/ 2127240 h 2126520"/>
              </a:gdLst>
              <a:ahLst/>
              <a:rect l="textAreaLeft" t="textAreaTop" r="textAreaRight" b="textAreaBottom"/>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13" name="Group 24"/>
          <p:cNvGrpSpPr/>
          <p:nvPr/>
        </p:nvGrpSpPr>
        <p:grpSpPr>
          <a:xfrm>
            <a:off x="11920680" y="4124520"/>
            <a:ext cx="2228760" cy="1092240"/>
            <a:chOff x="11920680" y="4124520"/>
            <a:chExt cx="2228760" cy="1092240"/>
          </a:xfrm>
        </p:grpSpPr>
        <p:sp>
          <p:nvSpPr>
            <p:cNvPr id="414" name="Freeform 25"/>
            <p:cNvSpPr/>
            <p:nvPr/>
          </p:nvSpPr>
          <p:spPr>
            <a:xfrm>
              <a:off x="11920680" y="4124520"/>
              <a:ext cx="2228760" cy="1092240"/>
            </a:xfrm>
            <a:custGeom>
              <a:avLst/>
              <a:gdLst>
                <a:gd name="textAreaLeft" fmla="*/ 0 w 2228760"/>
                <a:gd name="textAreaRight" fmla="*/ 2229480 w 2228760"/>
                <a:gd name="textAreaTop" fmla="*/ 0 h 1092240"/>
                <a:gd name="textAreaBottom" fmla="*/ 1092960 h 1092240"/>
              </a:gdLst>
              <a:ahLst/>
              <a:rect l="textAreaLeft" t="textAreaTop" r="textAreaRight" b="textAreaBottom"/>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15" name="Group 26"/>
          <p:cNvGrpSpPr/>
          <p:nvPr/>
        </p:nvGrpSpPr>
        <p:grpSpPr>
          <a:xfrm>
            <a:off x="12093840" y="5316120"/>
            <a:ext cx="1882800" cy="1882800"/>
            <a:chOff x="12093840" y="5316120"/>
            <a:chExt cx="1882800" cy="1882800"/>
          </a:xfrm>
        </p:grpSpPr>
        <p:sp>
          <p:nvSpPr>
            <p:cNvPr id="416" name="Freeform 27"/>
            <p:cNvSpPr/>
            <p:nvPr/>
          </p:nvSpPr>
          <p:spPr>
            <a:xfrm>
              <a:off x="12093840" y="5316120"/>
              <a:ext cx="1882800" cy="1882800"/>
            </a:xfrm>
            <a:custGeom>
              <a:avLst/>
              <a:gdLst>
                <a:gd name="textAreaLeft" fmla="*/ 0 w 1882800"/>
                <a:gd name="textAreaRight" fmla="*/ 1883520 w 1882800"/>
                <a:gd name="textAreaTop" fmla="*/ 0 h 1882800"/>
                <a:gd name="textAreaBottom" fmla="*/ 1883520 h 1882800"/>
              </a:gdLst>
              <a:ahLst/>
              <a:rect l="textAreaLeft" t="textAreaTop" r="textAreaRight" b="textAreaBottom"/>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17" name="Group 28"/>
          <p:cNvGrpSpPr/>
          <p:nvPr/>
        </p:nvGrpSpPr>
        <p:grpSpPr>
          <a:xfrm>
            <a:off x="12334680" y="2429280"/>
            <a:ext cx="1404000" cy="1404000"/>
            <a:chOff x="12334680" y="2429280"/>
            <a:chExt cx="1404000" cy="1404000"/>
          </a:xfrm>
        </p:grpSpPr>
        <p:sp>
          <p:nvSpPr>
            <p:cNvPr id="418" name="Freeform 29"/>
            <p:cNvSpPr/>
            <p:nvPr/>
          </p:nvSpPr>
          <p:spPr>
            <a:xfrm>
              <a:off x="12334680" y="2429280"/>
              <a:ext cx="1404000" cy="1404000"/>
            </a:xfrm>
            <a:custGeom>
              <a:avLst/>
              <a:gdLst>
                <a:gd name="textAreaLeft" fmla="*/ 0 w 1404000"/>
                <a:gd name="textAreaRight" fmla="*/ 1404720 w 1404000"/>
                <a:gd name="textAreaTop" fmla="*/ 0 h 1404000"/>
                <a:gd name="textAreaBottom" fmla="*/ 1404720 h 1404000"/>
              </a:gdLst>
              <a:ahLst/>
              <a:rect l="textAreaLeft" t="textAreaTop" r="textAreaRight" b="textAreaBottom"/>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19" name="Group 30"/>
          <p:cNvGrpSpPr/>
          <p:nvPr/>
        </p:nvGrpSpPr>
        <p:grpSpPr>
          <a:xfrm>
            <a:off x="15431760" y="4624560"/>
            <a:ext cx="1404000" cy="1404720"/>
            <a:chOff x="15431760" y="4624560"/>
            <a:chExt cx="1404000" cy="1404720"/>
          </a:xfrm>
        </p:grpSpPr>
        <p:sp>
          <p:nvSpPr>
            <p:cNvPr id="420" name="Freeform 31"/>
            <p:cNvSpPr/>
            <p:nvPr/>
          </p:nvSpPr>
          <p:spPr>
            <a:xfrm>
              <a:off x="15431760" y="4624560"/>
              <a:ext cx="1404000" cy="1404720"/>
            </a:xfrm>
            <a:custGeom>
              <a:avLst/>
              <a:gdLst>
                <a:gd name="textAreaLeft" fmla="*/ 0 w 1404000"/>
                <a:gd name="textAreaRight" fmla="*/ 1404720 w 1404000"/>
                <a:gd name="textAreaTop" fmla="*/ 0 h 1404720"/>
                <a:gd name="textAreaBottom" fmla="*/ 1405440 h 1404720"/>
              </a:gdLst>
              <a:ahLst/>
              <a:rect l="textAreaLeft" t="textAreaTop" r="textAreaRight" b="textAreaBottom"/>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21" name="Group 32"/>
          <p:cNvGrpSpPr/>
          <p:nvPr/>
        </p:nvGrpSpPr>
        <p:grpSpPr>
          <a:xfrm>
            <a:off x="14276880" y="8200440"/>
            <a:ext cx="1404000" cy="1404000"/>
            <a:chOff x="14276880" y="8200440"/>
            <a:chExt cx="1404000" cy="1404000"/>
          </a:xfrm>
        </p:grpSpPr>
        <p:sp>
          <p:nvSpPr>
            <p:cNvPr id="422" name="Freeform 33"/>
            <p:cNvSpPr/>
            <p:nvPr/>
          </p:nvSpPr>
          <p:spPr>
            <a:xfrm>
              <a:off x="14276880" y="8200440"/>
              <a:ext cx="1404000" cy="1404000"/>
            </a:xfrm>
            <a:custGeom>
              <a:avLst/>
              <a:gdLst>
                <a:gd name="textAreaLeft" fmla="*/ 0 w 1404000"/>
                <a:gd name="textAreaRight" fmla="*/ 1404720 w 1404000"/>
                <a:gd name="textAreaTop" fmla="*/ 0 h 1404000"/>
                <a:gd name="textAreaBottom" fmla="*/ 1404720 h 1404000"/>
              </a:gdLst>
              <a:ahLst/>
              <a:rect l="textAreaLeft" t="textAreaTop" r="textAreaRight" b="textAreaBottom"/>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23" name="Group 34"/>
          <p:cNvGrpSpPr/>
          <p:nvPr/>
        </p:nvGrpSpPr>
        <p:grpSpPr>
          <a:xfrm>
            <a:off x="10472760" y="8200440"/>
            <a:ext cx="1404000" cy="1404000"/>
            <a:chOff x="10472760" y="8200440"/>
            <a:chExt cx="1404000" cy="1404000"/>
          </a:xfrm>
        </p:grpSpPr>
        <p:sp>
          <p:nvSpPr>
            <p:cNvPr id="424" name="Freeform 35"/>
            <p:cNvSpPr/>
            <p:nvPr/>
          </p:nvSpPr>
          <p:spPr>
            <a:xfrm>
              <a:off x="10472760" y="8200440"/>
              <a:ext cx="1404000" cy="1404000"/>
            </a:xfrm>
            <a:custGeom>
              <a:avLst/>
              <a:gdLst>
                <a:gd name="textAreaLeft" fmla="*/ 0 w 1404000"/>
                <a:gd name="textAreaRight" fmla="*/ 1404720 w 1404000"/>
                <a:gd name="textAreaTop" fmla="*/ 0 h 1404000"/>
                <a:gd name="textAreaBottom" fmla="*/ 1404720 h 1404000"/>
              </a:gdLst>
              <a:ahLst/>
              <a:rect l="textAreaLeft" t="textAreaTop" r="textAreaRight" b="textAreaBottom"/>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425" name="Group 36"/>
          <p:cNvGrpSpPr/>
          <p:nvPr/>
        </p:nvGrpSpPr>
        <p:grpSpPr>
          <a:xfrm>
            <a:off x="9240480" y="4624560"/>
            <a:ext cx="1404720" cy="1404720"/>
            <a:chOff x="9240480" y="4624560"/>
            <a:chExt cx="1404720" cy="1404720"/>
          </a:xfrm>
        </p:grpSpPr>
        <p:sp>
          <p:nvSpPr>
            <p:cNvPr id="426" name="Freeform 37"/>
            <p:cNvSpPr/>
            <p:nvPr/>
          </p:nvSpPr>
          <p:spPr>
            <a:xfrm>
              <a:off x="9240480" y="4624560"/>
              <a:ext cx="1404720" cy="1404720"/>
            </a:xfrm>
            <a:custGeom>
              <a:avLst/>
              <a:gdLst>
                <a:gd name="textAreaLeft" fmla="*/ 0 w 1404720"/>
                <a:gd name="textAreaRight" fmla="*/ 1405440 w 1404720"/>
                <a:gd name="textAreaTop" fmla="*/ 0 h 1404720"/>
                <a:gd name="textAreaBottom" fmla="*/ 1405440 h 1404720"/>
              </a:gdLst>
              <a:ahLst/>
              <a:rect l="textAreaLeft" t="textAreaTop" r="textAreaRight" b="textAreaBottom"/>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0">
              <a:gsLst>
                <a:gs pos="0">
                  <a:srgbClr val="000000"/>
                </a:gs>
                <a:gs pos="100000">
                  <a:srgbClr val="555555"/>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sp>
        <p:nvSpPr>
          <p:cNvPr id="427" name="TextBox 38"/>
          <p:cNvSpPr/>
          <p:nvPr/>
        </p:nvSpPr>
        <p:spPr>
          <a:xfrm>
            <a:off x="1503720" y="7784280"/>
            <a:ext cx="2246040" cy="1297800"/>
          </a:xfrm>
          <a:prstGeom prst="rect">
            <a:avLst/>
          </a:prstGeom>
          <a:noFill/>
          <a:ln w="0">
            <a:noFill/>
          </a:ln>
        </p:spPr>
        <p:style>
          <a:lnRef idx="0"/>
          <a:fillRef idx="0"/>
          <a:effectRef idx="0"/>
          <a:fontRef idx="minor"/>
        </p:style>
        <p:txBody>
          <a:bodyPr lIns="0" rIns="0" tIns="0" bIns="0" anchor="t">
            <a:spAutoFit/>
          </a:bodyPr>
          <a:p>
            <a:pPr algn="ctr">
              <a:lnSpc>
                <a:spcPts val="1704"/>
              </a:lnSpc>
            </a:pPr>
            <a:r>
              <a:rPr b="0" lang="en-US" sz="1220" spc="-1" strike="noStrike">
                <a:solidFill>
                  <a:srgbClr val="010101"/>
                </a:solidFill>
                <a:latin typeface="Montserrat Light"/>
                <a:ea typeface="DejaVu Sans"/>
              </a:rPr>
              <a:t>Continuously assessing real-time road conditions, including factors like water accumulation, and share updates with drivers.</a:t>
            </a:r>
            <a:endParaRPr b="0" lang="en-US" sz="1220" spc="-1" strike="noStrike">
              <a:solidFill>
                <a:srgbClr val="000000"/>
              </a:solidFill>
              <a:latin typeface="Arial"/>
            </a:endParaRPr>
          </a:p>
          <a:p>
            <a:pPr algn="ctr">
              <a:lnSpc>
                <a:spcPts val="1704"/>
              </a:lnSpc>
            </a:pPr>
            <a:endParaRPr b="0" lang="en-US" sz="1800" spc="-1" strike="noStrike">
              <a:solidFill>
                <a:srgbClr val="000000"/>
              </a:solidFill>
              <a:latin typeface="Arial"/>
            </a:endParaRPr>
          </a:p>
        </p:txBody>
      </p:sp>
      <p:sp>
        <p:nvSpPr>
          <p:cNvPr id="428" name="TextBox 39"/>
          <p:cNvSpPr/>
          <p:nvPr/>
        </p:nvSpPr>
        <p:spPr>
          <a:xfrm>
            <a:off x="4108320" y="7790040"/>
            <a:ext cx="2246040" cy="1514160"/>
          </a:xfrm>
          <a:prstGeom prst="rect">
            <a:avLst/>
          </a:prstGeom>
          <a:noFill/>
          <a:ln w="0">
            <a:noFill/>
          </a:ln>
        </p:spPr>
        <p:style>
          <a:lnRef idx="0"/>
          <a:fillRef idx="0"/>
          <a:effectRef idx="0"/>
          <a:fontRef idx="minor"/>
        </p:style>
        <p:txBody>
          <a:bodyPr lIns="0" rIns="0" tIns="0" bIns="0" anchor="t">
            <a:spAutoFit/>
          </a:bodyPr>
          <a:p>
            <a:pPr algn="ctr">
              <a:lnSpc>
                <a:spcPts val="1704"/>
              </a:lnSpc>
            </a:pPr>
            <a:r>
              <a:rPr b="0" lang="en-US" sz="1220" spc="-1" strike="noStrike">
                <a:solidFill>
                  <a:srgbClr val="010101"/>
                </a:solidFill>
                <a:latin typeface="Montserrat Light"/>
                <a:ea typeface="DejaVu Sans"/>
              </a:rPr>
              <a:t>Road anomalies like erratic driving behaviour, sudden stops, or unexpected objects, promptly alerting authorities and fellow drivers.</a:t>
            </a:r>
            <a:endParaRPr b="0" lang="en-US" sz="1220" spc="-1" strike="noStrike">
              <a:solidFill>
                <a:srgbClr val="000000"/>
              </a:solidFill>
              <a:latin typeface="Arial"/>
            </a:endParaRPr>
          </a:p>
          <a:p>
            <a:pPr algn="ctr">
              <a:lnSpc>
                <a:spcPts val="1704"/>
              </a:lnSpc>
            </a:pPr>
            <a:endParaRPr b="0" lang="en-US" sz="1800" spc="-1" strike="noStrike">
              <a:solidFill>
                <a:srgbClr val="000000"/>
              </a:solidFill>
              <a:latin typeface="Arial"/>
            </a:endParaRPr>
          </a:p>
        </p:txBody>
      </p:sp>
      <p:sp>
        <p:nvSpPr>
          <p:cNvPr id="429" name="Freeform 40"/>
          <p:cNvSpPr/>
          <p:nvPr/>
        </p:nvSpPr>
        <p:spPr>
          <a:xfrm>
            <a:off x="12503880" y="2765160"/>
            <a:ext cx="1053360" cy="642240"/>
          </a:xfrm>
          <a:custGeom>
            <a:avLst/>
            <a:gdLst>
              <a:gd name="textAreaLeft" fmla="*/ 0 w 1053360"/>
              <a:gd name="textAreaRight" fmla="*/ 1054080 w 1053360"/>
              <a:gd name="textAreaTop" fmla="*/ 0 h 642240"/>
              <a:gd name="textAreaBottom" fmla="*/ 642960 h 642240"/>
            </a:gdLst>
            <a:ahLst/>
            <a:rect l="textAreaLeft" t="textAreaTop" r="textAreaRight" b="textAreaBottom"/>
            <a:pathLst>
              <a:path w="1054089" h="642994">
                <a:moveTo>
                  <a:pt x="0" y="0"/>
                </a:moveTo>
                <a:lnTo>
                  <a:pt x="1054090" y="0"/>
                </a:lnTo>
                <a:lnTo>
                  <a:pt x="1054090" y="642994"/>
                </a:lnTo>
                <a:lnTo>
                  <a:pt x="0" y="642994"/>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0" name="Freeform 41"/>
          <p:cNvSpPr/>
          <p:nvPr/>
        </p:nvSpPr>
        <p:spPr>
          <a:xfrm>
            <a:off x="15681600" y="4867920"/>
            <a:ext cx="924840" cy="918000"/>
          </a:xfrm>
          <a:custGeom>
            <a:avLst/>
            <a:gdLst>
              <a:gd name="textAreaLeft" fmla="*/ 0 w 924840"/>
              <a:gd name="textAreaRight" fmla="*/ 925560 w 924840"/>
              <a:gd name="textAreaTop" fmla="*/ 0 h 918000"/>
              <a:gd name="textAreaBottom" fmla="*/ 918720 h 918000"/>
            </a:gdLst>
            <a:ahLst/>
            <a:rect l="textAreaLeft" t="textAreaTop" r="textAreaRight" b="textAreaBottom"/>
            <a:pathLst>
              <a:path w="925552" h="918611">
                <a:moveTo>
                  <a:pt x="0" y="0"/>
                </a:moveTo>
                <a:lnTo>
                  <a:pt x="925552" y="0"/>
                </a:lnTo>
                <a:lnTo>
                  <a:pt x="925552" y="918611"/>
                </a:lnTo>
                <a:lnTo>
                  <a:pt x="0" y="918611"/>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1" name="Freeform 42"/>
          <p:cNvSpPr/>
          <p:nvPr/>
        </p:nvSpPr>
        <p:spPr>
          <a:xfrm>
            <a:off x="14474160" y="8566200"/>
            <a:ext cx="1009800" cy="672480"/>
          </a:xfrm>
          <a:custGeom>
            <a:avLst/>
            <a:gdLst>
              <a:gd name="textAreaLeft" fmla="*/ 0 w 1009800"/>
              <a:gd name="textAreaRight" fmla="*/ 1010520 w 1009800"/>
              <a:gd name="textAreaTop" fmla="*/ 0 h 672480"/>
              <a:gd name="textAreaBottom" fmla="*/ 673200 h 672480"/>
            </a:gdLst>
            <a:ahLst/>
            <a:rect l="textAreaLeft" t="textAreaTop" r="textAreaRight" b="textAreaBottom"/>
            <a:pathLst>
              <a:path w="1010400" h="673179">
                <a:moveTo>
                  <a:pt x="0" y="0"/>
                </a:moveTo>
                <a:lnTo>
                  <a:pt x="1010400" y="0"/>
                </a:lnTo>
                <a:lnTo>
                  <a:pt x="1010400" y="673180"/>
                </a:lnTo>
                <a:lnTo>
                  <a:pt x="0" y="673180"/>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2" name="Freeform 43"/>
          <p:cNvSpPr/>
          <p:nvPr/>
        </p:nvSpPr>
        <p:spPr>
          <a:xfrm>
            <a:off x="10759320" y="8497080"/>
            <a:ext cx="831240" cy="857880"/>
          </a:xfrm>
          <a:custGeom>
            <a:avLst/>
            <a:gdLst>
              <a:gd name="textAreaLeft" fmla="*/ 0 w 831240"/>
              <a:gd name="textAreaRight" fmla="*/ 831960 w 831240"/>
              <a:gd name="textAreaTop" fmla="*/ 0 h 857880"/>
              <a:gd name="textAreaBottom" fmla="*/ 858600 h 857880"/>
            </a:gdLst>
            <a:ahLst/>
            <a:rect l="textAreaLeft" t="textAreaTop" r="textAreaRight" b="textAreaBottom"/>
            <a:pathLst>
              <a:path w="831810" h="858643">
                <a:moveTo>
                  <a:pt x="0" y="0"/>
                </a:moveTo>
                <a:lnTo>
                  <a:pt x="831810" y="0"/>
                </a:lnTo>
                <a:lnTo>
                  <a:pt x="831810" y="858642"/>
                </a:lnTo>
                <a:lnTo>
                  <a:pt x="0" y="858642"/>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3" name="Freeform 44"/>
          <p:cNvSpPr/>
          <p:nvPr/>
        </p:nvSpPr>
        <p:spPr>
          <a:xfrm>
            <a:off x="9401760" y="5059080"/>
            <a:ext cx="1081800" cy="513360"/>
          </a:xfrm>
          <a:custGeom>
            <a:avLst/>
            <a:gdLst>
              <a:gd name="textAreaLeft" fmla="*/ 0 w 1081800"/>
              <a:gd name="textAreaRight" fmla="*/ 1082520 w 1081800"/>
              <a:gd name="textAreaTop" fmla="*/ 0 h 513360"/>
              <a:gd name="textAreaBottom" fmla="*/ 514080 h 513360"/>
            </a:gdLst>
            <a:ahLst/>
            <a:rect l="textAreaLeft" t="textAreaTop" r="textAreaRight" b="textAreaBottom"/>
            <a:pathLst>
              <a:path w="1082467" h="514172">
                <a:moveTo>
                  <a:pt x="0" y="0"/>
                </a:moveTo>
                <a:lnTo>
                  <a:pt x="1082467" y="0"/>
                </a:lnTo>
                <a:lnTo>
                  <a:pt x="1082467" y="514172"/>
                </a:lnTo>
                <a:lnTo>
                  <a:pt x="0" y="514172"/>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4" name="TextBox 45"/>
          <p:cNvSpPr/>
          <p:nvPr/>
        </p:nvSpPr>
        <p:spPr>
          <a:xfrm>
            <a:off x="1451880" y="1441080"/>
            <a:ext cx="6701040" cy="1115640"/>
          </a:xfrm>
          <a:prstGeom prst="rect">
            <a:avLst/>
          </a:prstGeom>
          <a:noFill/>
          <a:ln w="0">
            <a:noFill/>
          </a:ln>
        </p:spPr>
        <p:style>
          <a:lnRef idx="0"/>
          <a:fillRef idx="0"/>
          <a:effectRef idx="0"/>
          <a:fontRef idx="minor"/>
        </p:style>
        <p:txBody>
          <a:bodyPr lIns="0" rIns="0" tIns="0" bIns="0" anchor="t">
            <a:spAutoFit/>
          </a:bodyPr>
          <a:p>
            <a:pPr algn="ctr">
              <a:lnSpc>
                <a:spcPts val="4394"/>
              </a:lnSpc>
              <a:tabLst>
                <a:tab algn="l" pos="0"/>
              </a:tabLst>
            </a:pPr>
            <a:r>
              <a:rPr b="1" lang="en-US" sz="3190" spc="106" strike="noStrike">
                <a:solidFill>
                  <a:srgbClr val="010101"/>
                </a:solidFill>
                <a:latin typeface="Archivo Black"/>
                <a:ea typeface="DejaVu Sans"/>
              </a:rPr>
              <a:t>ACCIDENT RISK PREDICTION MODEL (APRM)</a:t>
            </a:r>
            <a:endParaRPr b="0" lang="en-US" sz="3190" spc="-1" strike="noStrike">
              <a:solidFill>
                <a:srgbClr val="000000"/>
              </a:solidFill>
              <a:latin typeface="Arial"/>
            </a:endParaRPr>
          </a:p>
        </p:txBody>
      </p:sp>
      <p:sp>
        <p:nvSpPr>
          <p:cNvPr id="435" name="TextBox 46"/>
          <p:cNvSpPr/>
          <p:nvPr/>
        </p:nvSpPr>
        <p:spPr>
          <a:xfrm>
            <a:off x="12254760" y="6096240"/>
            <a:ext cx="1551600" cy="311760"/>
          </a:xfrm>
          <a:prstGeom prst="rect">
            <a:avLst/>
          </a:prstGeom>
          <a:noFill/>
          <a:ln w="0">
            <a:noFill/>
          </a:ln>
        </p:spPr>
        <p:style>
          <a:lnRef idx="0"/>
          <a:fillRef idx="0"/>
          <a:effectRef idx="0"/>
          <a:fontRef idx="minor"/>
        </p:style>
        <p:txBody>
          <a:bodyPr lIns="0" rIns="0" tIns="0" bIns="0" anchor="t">
            <a:spAutoFit/>
          </a:bodyPr>
          <a:p>
            <a:pPr algn="ctr">
              <a:lnSpc>
                <a:spcPts val="2455"/>
              </a:lnSpc>
            </a:pPr>
            <a:r>
              <a:rPr b="0" lang="en-US" sz="2040" spc="-41" strike="noStrike">
                <a:solidFill>
                  <a:srgbClr val="f2f4f5"/>
                </a:solidFill>
                <a:latin typeface="Montserrat Light Bold"/>
                <a:ea typeface="DejaVu Sans"/>
              </a:rPr>
              <a:t>APRM</a:t>
            </a:r>
            <a:endParaRPr b="0" lang="en-US" sz="2040" spc="-1" strike="noStrike">
              <a:solidFill>
                <a:srgbClr val="000000"/>
              </a:solidFill>
              <a:latin typeface="Arial"/>
            </a:endParaRPr>
          </a:p>
        </p:txBody>
      </p:sp>
      <p:sp>
        <p:nvSpPr>
          <p:cNvPr id="436" name="TextBox 47"/>
          <p:cNvSpPr/>
          <p:nvPr/>
        </p:nvSpPr>
        <p:spPr>
          <a:xfrm>
            <a:off x="1505520" y="3872880"/>
            <a:ext cx="2246040" cy="492840"/>
          </a:xfrm>
          <a:prstGeom prst="rect">
            <a:avLst/>
          </a:prstGeom>
          <a:noFill/>
          <a:ln w="0">
            <a:noFill/>
          </a:ln>
        </p:spPr>
        <p:style>
          <a:lnRef idx="0"/>
          <a:fillRef idx="0"/>
          <a:effectRef idx="0"/>
          <a:fontRef idx="minor"/>
        </p:style>
        <p:txBody>
          <a:bodyPr lIns="0" rIns="0" tIns="0" bIns="0" anchor="t">
            <a:spAutoFit/>
          </a:bodyPr>
          <a:p>
            <a:pPr algn="ctr">
              <a:lnSpc>
                <a:spcPts val="1942"/>
              </a:lnSpc>
            </a:pPr>
            <a:r>
              <a:rPr b="0" lang="en-US" sz="1390" spc="-29" strike="noStrike">
                <a:solidFill>
                  <a:srgbClr val="010101"/>
                </a:solidFill>
                <a:latin typeface="Montserrat Light Bold"/>
                <a:ea typeface="DejaVu Sans"/>
              </a:rPr>
              <a:t>Enhance Infrastructure Planning</a:t>
            </a:r>
            <a:endParaRPr b="0" lang="en-US" sz="1390" spc="-1" strike="noStrike">
              <a:solidFill>
                <a:srgbClr val="000000"/>
              </a:solidFill>
              <a:latin typeface="Arial"/>
            </a:endParaRPr>
          </a:p>
        </p:txBody>
      </p:sp>
      <p:sp>
        <p:nvSpPr>
          <p:cNvPr id="437" name="TextBox 48"/>
          <p:cNvSpPr/>
          <p:nvPr/>
        </p:nvSpPr>
        <p:spPr>
          <a:xfrm>
            <a:off x="1505520" y="4419000"/>
            <a:ext cx="2246040" cy="1730520"/>
          </a:xfrm>
          <a:prstGeom prst="rect">
            <a:avLst/>
          </a:prstGeom>
          <a:noFill/>
          <a:ln w="0">
            <a:noFill/>
          </a:ln>
        </p:spPr>
        <p:style>
          <a:lnRef idx="0"/>
          <a:fillRef idx="0"/>
          <a:effectRef idx="0"/>
          <a:fontRef idx="minor"/>
        </p:style>
        <p:txBody>
          <a:bodyPr lIns="0" rIns="0" tIns="0" bIns="0" anchor="t">
            <a:spAutoFit/>
          </a:bodyPr>
          <a:p>
            <a:pPr algn="ctr">
              <a:lnSpc>
                <a:spcPts val="1704"/>
              </a:lnSpc>
            </a:pPr>
            <a:r>
              <a:rPr b="0" lang="en-US" sz="1220" spc="-1" strike="noStrike">
                <a:solidFill>
                  <a:srgbClr val="010101"/>
                </a:solidFill>
                <a:latin typeface="Montserrat Light"/>
                <a:ea typeface="DejaVu Sans"/>
              </a:rPr>
              <a:t>Regular CCTV footage of roads are a valuable resource to identify areas requiring improvements, such as better signage, adding guardrails, improved lighting, road widening, or safer intersections. </a:t>
            </a:r>
            <a:endParaRPr b="0" lang="en-US" sz="1220" spc="-1" strike="noStrike">
              <a:solidFill>
                <a:srgbClr val="000000"/>
              </a:solidFill>
              <a:latin typeface="Arial"/>
            </a:endParaRPr>
          </a:p>
        </p:txBody>
      </p:sp>
      <p:sp>
        <p:nvSpPr>
          <p:cNvPr id="438" name="TextBox 49"/>
          <p:cNvSpPr/>
          <p:nvPr/>
        </p:nvSpPr>
        <p:spPr>
          <a:xfrm>
            <a:off x="2179800" y="2923560"/>
            <a:ext cx="897840" cy="885600"/>
          </a:xfrm>
          <a:prstGeom prst="rect">
            <a:avLst/>
          </a:prstGeom>
          <a:noFill/>
          <a:ln w="0">
            <a:noFill/>
          </a:ln>
        </p:spPr>
        <p:style>
          <a:lnRef idx="0"/>
          <a:fillRef idx="0"/>
          <a:effectRef idx="0"/>
          <a:fontRef idx="minor"/>
        </p:style>
        <p:txBody>
          <a:bodyPr lIns="0" rIns="0" tIns="0" bIns="0" anchor="t">
            <a:spAutoFit/>
          </a:bodyPr>
          <a:p>
            <a:pPr algn="ctr">
              <a:lnSpc>
                <a:spcPts val="6976"/>
              </a:lnSpc>
            </a:pPr>
            <a:r>
              <a:rPr b="0" lang="en-US" sz="4980" spc="-100" strike="noStrike">
                <a:solidFill>
                  <a:srgbClr val="010101"/>
                </a:solidFill>
                <a:latin typeface="Montserrat Light Bold"/>
                <a:ea typeface="DejaVu Sans"/>
              </a:rPr>
              <a:t>01</a:t>
            </a:r>
            <a:endParaRPr b="0" lang="en-US" sz="4980" spc="-1" strike="noStrike">
              <a:solidFill>
                <a:srgbClr val="000000"/>
              </a:solidFill>
              <a:latin typeface="Arial"/>
            </a:endParaRPr>
          </a:p>
        </p:txBody>
      </p:sp>
      <p:sp>
        <p:nvSpPr>
          <p:cNvPr id="439" name="TextBox 50"/>
          <p:cNvSpPr/>
          <p:nvPr/>
        </p:nvSpPr>
        <p:spPr>
          <a:xfrm>
            <a:off x="4110480" y="3872880"/>
            <a:ext cx="2246040" cy="246240"/>
          </a:xfrm>
          <a:prstGeom prst="rect">
            <a:avLst/>
          </a:prstGeom>
          <a:noFill/>
          <a:ln w="0">
            <a:noFill/>
          </a:ln>
        </p:spPr>
        <p:style>
          <a:lnRef idx="0"/>
          <a:fillRef idx="0"/>
          <a:effectRef idx="0"/>
          <a:fontRef idx="minor"/>
        </p:style>
        <p:txBody>
          <a:bodyPr lIns="0" rIns="0" tIns="0" bIns="0" anchor="t">
            <a:spAutoFit/>
          </a:bodyPr>
          <a:p>
            <a:pPr algn="ctr">
              <a:lnSpc>
                <a:spcPts val="1942"/>
              </a:lnSpc>
            </a:pPr>
            <a:r>
              <a:rPr b="0" lang="en-US" sz="1390" spc="-29" strike="noStrike">
                <a:solidFill>
                  <a:srgbClr val="010101"/>
                </a:solidFill>
                <a:latin typeface="Montserrat Light Bold"/>
                <a:ea typeface="DejaVu Sans"/>
              </a:rPr>
              <a:t>Accident Prediction</a:t>
            </a:r>
            <a:endParaRPr b="0" lang="en-US" sz="1390" spc="-1" strike="noStrike">
              <a:solidFill>
                <a:srgbClr val="000000"/>
              </a:solidFill>
              <a:latin typeface="Arial"/>
            </a:endParaRPr>
          </a:p>
        </p:txBody>
      </p:sp>
      <p:sp>
        <p:nvSpPr>
          <p:cNvPr id="440" name="TextBox 51"/>
          <p:cNvSpPr/>
          <p:nvPr/>
        </p:nvSpPr>
        <p:spPr>
          <a:xfrm>
            <a:off x="4110480" y="4419000"/>
            <a:ext cx="2246040" cy="1929240"/>
          </a:xfrm>
          <a:prstGeom prst="rect">
            <a:avLst/>
          </a:prstGeom>
          <a:noFill/>
          <a:ln w="0">
            <a:noFill/>
          </a:ln>
        </p:spPr>
        <p:style>
          <a:lnRef idx="0"/>
          <a:fillRef idx="0"/>
          <a:effectRef idx="0"/>
          <a:fontRef idx="minor"/>
        </p:style>
        <p:txBody>
          <a:bodyPr lIns="0" rIns="0" tIns="0" bIns="0" anchor="t">
            <a:spAutoFit/>
          </a:bodyPr>
          <a:p>
            <a:pPr algn="ctr">
              <a:lnSpc>
                <a:spcPts val="1704"/>
              </a:lnSpc>
            </a:pPr>
            <a:r>
              <a:rPr b="0" lang="en-US" sz="1220" spc="-1" strike="noStrike">
                <a:solidFill>
                  <a:srgbClr val="010101"/>
                </a:solidFill>
                <a:latin typeface="Montserrat Light"/>
                <a:ea typeface="DejaVu Sans"/>
              </a:rPr>
              <a:t>To efficiently plan safety measures based on forecasts of when and where accidents may occur, MOSIME aims to detect incidents and promptly alert emergency services, potentially saving lives. </a:t>
            </a:r>
            <a:endParaRPr b="0" lang="en-US" sz="1220" spc="-1" strike="noStrike">
              <a:solidFill>
                <a:srgbClr val="000000"/>
              </a:solidFill>
              <a:latin typeface="Arial"/>
            </a:endParaRPr>
          </a:p>
          <a:p>
            <a:pPr algn="ctr">
              <a:lnSpc>
                <a:spcPts val="1565"/>
              </a:lnSpc>
            </a:pPr>
            <a:endParaRPr b="0" lang="en-US" sz="1800" spc="-1" strike="noStrike">
              <a:solidFill>
                <a:srgbClr val="000000"/>
              </a:solidFill>
              <a:latin typeface="Arial"/>
            </a:endParaRPr>
          </a:p>
        </p:txBody>
      </p:sp>
      <p:sp>
        <p:nvSpPr>
          <p:cNvPr id="441" name="TextBox 52"/>
          <p:cNvSpPr/>
          <p:nvPr/>
        </p:nvSpPr>
        <p:spPr>
          <a:xfrm>
            <a:off x="4784400" y="2928960"/>
            <a:ext cx="897840" cy="885600"/>
          </a:xfrm>
          <a:prstGeom prst="rect">
            <a:avLst/>
          </a:prstGeom>
          <a:noFill/>
          <a:ln w="0">
            <a:noFill/>
          </a:ln>
        </p:spPr>
        <p:style>
          <a:lnRef idx="0"/>
          <a:fillRef idx="0"/>
          <a:effectRef idx="0"/>
          <a:fontRef idx="minor"/>
        </p:style>
        <p:txBody>
          <a:bodyPr lIns="0" rIns="0" tIns="0" bIns="0" anchor="t">
            <a:spAutoFit/>
          </a:bodyPr>
          <a:p>
            <a:pPr algn="ctr">
              <a:lnSpc>
                <a:spcPts val="6976"/>
              </a:lnSpc>
            </a:pPr>
            <a:r>
              <a:rPr b="0" lang="en-US" sz="4980" spc="-100" strike="noStrike">
                <a:solidFill>
                  <a:srgbClr val="010101"/>
                </a:solidFill>
                <a:latin typeface="Montserrat Light Bold"/>
                <a:ea typeface="DejaVu Sans"/>
              </a:rPr>
              <a:t>02</a:t>
            </a:r>
            <a:endParaRPr b="0" lang="en-US" sz="4980" spc="-1" strike="noStrike">
              <a:solidFill>
                <a:srgbClr val="000000"/>
              </a:solidFill>
              <a:latin typeface="Arial"/>
            </a:endParaRPr>
          </a:p>
        </p:txBody>
      </p:sp>
      <p:sp>
        <p:nvSpPr>
          <p:cNvPr id="442" name="TextBox 53"/>
          <p:cNvSpPr/>
          <p:nvPr/>
        </p:nvSpPr>
        <p:spPr>
          <a:xfrm>
            <a:off x="1503720" y="7242480"/>
            <a:ext cx="2246040" cy="493560"/>
          </a:xfrm>
          <a:prstGeom prst="rect">
            <a:avLst/>
          </a:prstGeom>
          <a:noFill/>
          <a:ln w="0">
            <a:noFill/>
          </a:ln>
        </p:spPr>
        <p:style>
          <a:lnRef idx="0"/>
          <a:fillRef idx="0"/>
          <a:effectRef idx="0"/>
          <a:fontRef idx="minor"/>
        </p:style>
        <p:txBody>
          <a:bodyPr lIns="0" rIns="0" tIns="0" bIns="0" anchor="t">
            <a:spAutoFit/>
          </a:bodyPr>
          <a:p>
            <a:pPr algn="ctr">
              <a:lnSpc>
                <a:spcPts val="1945"/>
              </a:lnSpc>
            </a:pPr>
            <a:r>
              <a:rPr b="0" lang="en-US" sz="1390" spc="-29" strike="noStrike">
                <a:solidFill>
                  <a:srgbClr val="010101"/>
                </a:solidFill>
                <a:latin typeface="Montserrat Light Bold"/>
                <a:ea typeface="DejaVu Sans"/>
              </a:rPr>
              <a:t>Share real-time road conditions</a:t>
            </a:r>
            <a:endParaRPr b="0" lang="en-US" sz="1390" spc="-1" strike="noStrike">
              <a:solidFill>
                <a:srgbClr val="000000"/>
              </a:solidFill>
              <a:latin typeface="Arial"/>
            </a:endParaRPr>
          </a:p>
        </p:txBody>
      </p:sp>
      <p:sp>
        <p:nvSpPr>
          <p:cNvPr id="443" name="TextBox 54"/>
          <p:cNvSpPr/>
          <p:nvPr/>
        </p:nvSpPr>
        <p:spPr>
          <a:xfrm>
            <a:off x="2222280" y="6338520"/>
            <a:ext cx="897840" cy="885600"/>
          </a:xfrm>
          <a:prstGeom prst="rect">
            <a:avLst/>
          </a:prstGeom>
          <a:noFill/>
          <a:ln w="0">
            <a:noFill/>
          </a:ln>
        </p:spPr>
        <p:style>
          <a:lnRef idx="0"/>
          <a:fillRef idx="0"/>
          <a:effectRef idx="0"/>
          <a:fontRef idx="minor"/>
        </p:style>
        <p:txBody>
          <a:bodyPr lIns="0" rIns="0" tIns="0" bIns="0" anchor="t">
            <a:spAutoFit/>
          </a:bodyPr>
          <a:p>
            <a:pPr algn="ctr">
              <a:lnSpc>
                <a:spcPts val="6976"/>
              </a:lnSpc>
            </a:pPr>
            <a:r>
              <a:rPr b="0" lang="en-US" sz="4980" spc="-100" strike="noStrike">
                <a:solidFill>
                  <a:srgbClr val="010101"/>
                </a:solidFill>
                <a:latin typeface="Montserrat Light Bold"/>
                <a:ea typeface="DejaVu Sans"/>
              </a:rPr>
              <a:t>03</a:t>
            </a:r>
            <a:endParaRPr b="0" lang="en-US" sz="4980" spc="-1" strike="noStrike">
              <a:solidFill>
                <a:srgbClr val="000000"/>
              </a:solidFill>
              <a:latin typeface="Arial"/>
            </a:endParaRPr>
          </a:p>
        </p:txBody>
      </p:sp>
      <p:sp>
        <p:nvSpPr>
          <p:cNvPr id="444" name="TextBox 55"/>
          <p:cNvSpPr/>
          <p:nvPr/>
        </p:nvSpPr>
        <p:spPr>
          <a:xfrm>
            <a:off x="4108320" y="7242480"/>
            <a:ext cx="2246040" cy="246600"/>
          </a:xfrm>
          <a:prstGeom prst="rect">
            <a:avLst/>
          </a:prstGeom>
          <a:noFill/>
          <a:ln w="0">
            <a:noFill/>
          </a:ln>
        </p:spPr>
        <p:style>
          <a:lnRef idx="0"/>
          <a:fillRef idx="0"/>
          <a:effectRef idx="0"/>
          <a:fontRef idx="minor"/>
        </p:style>
        <p:txBody>
          <a:bodyPr lIns="0" rIns="0" tIns="0" bIns="0" anchor="t">
            <a:spAutoFit/>
          </a:bodyPr>
          <a:p>
            <a:pPr algn="ctr">
              <a:lnSpc>
                <a:spcPts val="1945"/>
              </a:lnSpc>
            </a:pPr>
            <a:r>
              <a:rPr b="0" lang="en-US" sz="1390" spc="-29" strike="noStrike">
                <a:solidFill>
                  <a:srgbClr val="010101"/>
                </a:solidFill>
                <a:latin typeface="Montserrat Light Bold"/>
                <a:ea typeface="DejaVu Sans"/>
              </a:rPr>
              <a:t>Detect road anomalies</a:t>
            </a:r>
            <a:endParaRPr b="0" lang="en-US" sz="1390" spc="-1" strike="noStrike">
              <a:solidFill>
                <a:srgbClr val="000000"/>
              </a:solidFill>
              <a:latin typeface="Arial"/>
            </a:endParaRPr>
          </a:p>
        </p:txBody>
      </p:sp>
      <p:sp>
        <p:nvSpPr>
          <p:cNvPr id="445" name="TextBox 56"/>
          <p:cNvSpPr/>
          <p:nvPr/>
        </p:nvSpPr>
        <p:spPr>
          <a:xfrm>
            <a:off x="4782600" y="6298560"/>
            <a:ext cx="897840" cy="885600"/>
          </a:xfrm>
          <a:prstGeom prst="rect">
            <a:avLst/>
          </a:prstGeom>
          <a:noFill/>
          <a:ln w="0">
            <a:noFill/>
          </a:ln>
        </p:spPr>
        <p:style>
          <a:lnRef idx="0"/>
          <a:fillRef idx="0"/>
          <a:effectRef idx="0"/>
          <a:fontRef idx="minor"/>
        </p:style>
        <p:txBody>
          <a:bodyPr lIns="0" rIns="0" tIns="0" bIns="0" anchor="t">
            <a:spAutoFit/>
          </a:bodyPr>
          <a:p>
            <a:pPr algn="ctr">
              <a:lnSpc>
                <a:spcPts val="6976"/>
              </a:lnSpc>
            </a:pPr>
            <a:r>
              <a:rPr b="0" lang="en-US" sz="4980" spc="-100" strike="noStrike">
                <a:solidFill>
                  <a:srgbClr val="010101"/>
                </a:solidFill>
                <a:latin typeface="Montserrat Light Bold"/>
                <a:ea typeface="DejaVu Sans"/>
              </a:rPr>
              <a:t>04</a:t>
            </a:r>
            <a:endParaRPr b="0" lang="en-US" sz="4980" spc="-1" strike="noStrike">
              <a:solidFill>
                <a:srgbClr val="000000"/>
              </a:solidFill>
              <a:latin typeface="Arial"/>
            </a:endParaRPr>
          </a:p>
        </p:txBody>
      </p:sp>
      <p:sp>
        <p:nvSpPr>
          <p:cNvPr id="446" name="TextBox 57"/>
          <p:cNvSpPr/>
          <p:nvPr/>
        </p:nvSpPr>
        <p:spPr>
          <a:xfrm>
            <a:off x="6717240" y="7282440"/>
            <a:ext cx="2246040" cy="246600"/>
          </a:xfrm>
          <a:prstGeom prst="rect">
            <a:avLst/>
          </a:prstGeom>
          <a:noFill/>
          <a:ln w="0">
            <a:noFill/>
          </a:ln>
        </p:spPr>
        <p:style>
          <a:lnRef idx="0"/>
          <a:fillRef idx="0"/>
          <a:effectRef idx="0"/>
          <a:fontRef idx="minor"/>
        </p:style>
        <p:txBody>
          <a:bodyPr lIns="0" rIns="0" tIns="0" bIns="0" anchor="t">
            <a:spAutoFit/>
          </a:bodyPr>
          <a:p>
            <a:pPr algn="ctr">
              <a:lnSpc>
                <a:spcPts val="1945"/>
              </a:lnSpc>
            </a:pPr>
            <a:r>
              <a:rPr b="0" lang="en-US" sz="1390" spc="-29" strike="noStrike">
                <a:solidFill>
                  <a:srgbClr val="010101"/>
                </a:solidFill>
                <a:latin typeface="Montserrat Light Bold"/>
                <a:ea typeface="DejaVu Sans"/>
              </a:rPr>
              <a:t>Mileage Tracking</a:t>
            </a:r>
            <a:endParaRPr b="0" lang="en-US" sz="1390" spc="-1" strike="noStrike">
              <a:solidFill>
                <a:srgbClr val="000000"/>
              </a:solidFill>
              <a:latin typeface="Arial"/>
            </a:endParaRPr>
          </a:p>
        </p:txBody>
      </p:sp>
      <p:sp>
        <p:nvSpPr>
          <p:cNvPr id="447" name="TextBox 58"/>
          <p:cNvSpPr/>
          <p:nvPr/>
        </p:nvSpPr>
        <p:spPr>
          <a:xfrm>
            <a:off x="6717240" y="7790040"/>
            <a:ext cx="2246040" cy="1297800"/>
          </a:xfrm>
          <a:prstGeom prst="rect">
            <a:avLst/>
          </a:prstGeom>
          <a:noFill/>
          <a:ln w="0">
            <a:noFill/>
          </a:ln>
        </p:spPr>
        <p:style>
          <a:lnRef idx="0"/>
          <a:fillRef idx="0"/>
          <a:effectRef idx="0"/>
          <a:fontRef idx="minor"/>
        </p:style>
        <p:txBody>
          <a:bodyPr lIns="0" rIns="0" tIns="0" bIns="0" anchor="t">
            <a:spAutoFit/>
          </a:bodyPr>
          <a:p>
            <a:pPr algn="ctr">
              <a:lnSpc>
                <a:spcPts val="1704"/>
              </a:lnSpc>
            </a:pPr>
            <a:r>
              <a:rPr b="0" lang="en-US" sz="1220" spc="-1" strike="noStrike">
                <a:solidFill>
                  <a:srgbClr val="010101"/>
                </a:solidFill>
                <a:latin typeface="Montserrat Light"/>
                <a:ea typeface="DejaVu Sans"/>
              </a:rPr>
              <a:t>Provide fuel efficiency tips based on driving behaviour and historical data, promoting economical driving habits.</a:t>
            </a:r>
            <a:endParaRPr b="0" lang="en-US" sz="1220" spc="-1" strike="noStrike">
              <a:solidFill>
                <a:srgbClr val="000000"/>
              </a:solidFill>
              <a:latin typeface="Arial"/>
            </a:endParaRPr>
          </a:p>
          <a:p>
            <a:pPr algn="ctr">
              <a:lnSpc>
                <a:spcPts val="1704"/>
              </a:lnSpc>
            </a:pPr>
            <a:endParaRPr b="0" lang="en-US" sz="1800" spc="-1" strike="noStrike">
              <a:solidFill>
                <a:srgbClr val="000000"/>
              </a:solidFill>
              <a:latin typeface="Arial"/>
            </a:endParaRPr>
          </a:p>
        </p:txBody>
      </p:sp>
      <p:sp>
        <p:nvSpPr>
          <p:cNvPr id="448" name="TextBox 59"/>
          <p:cNvSpPr/>
          <p:nvPr/>
        </p:nvSpPr>
        <p:spPr>
          <a:xfrm>
            <a:off x="7391520" y="6338520"/>
            <a:ext cx="897840" cy="885600"/>
          </a:xfrm>
          <a:prstGeom prst="rect">
            <a:avLst/>
          </a:prstGeom>
          <a:noFill/>
          <a:ln w="0">
            <a:noFill/>
          </a:ln>
        </p:spPr>
        <p:style>
          <a:lnRef idx="0"/>
          <a:fillRef idx="0"/>
          <a:effectRef idx="0"/>
          <a:fontRef idx="minor"/>
        </p:style>
        <p:txBody>
          <a:bodyPr lIns="0" rIns="0" tIns="0" bIns="0" anchor="t">
            <a:spAutoFit/>
          </a:bodyPr>
          <a:p>
            <a:pPr algn="ctr">
              <a:lnSpc>
                <a:spcPts val="6976"/>
              </a:lnSpc>
            </a:pPr>
            <a:r>
              <a:rPr b="0" lang="en-US" sz="4980" spc="-100" strike="noStrike">
                <a:solidFill>
                  <a:srgbClr val="010101"/>
                </a:solidFill>
                <a:latin typeface="Montserrat Light Bold"/>
                <a:ea typeface="DejaVu Sans"/>
              </a:rPr>
              <a:t>05</a:t>
            </a:r>
            <a:endParaRPr b="0" lang="en-US" sz="498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Freeform 2"/>
          <p:cNvSpPr/>
          <p:nvPr/>
        </p:nvSpPr>
        <p:spPr>
          <a:xfrm flipH="1" flipV="1">
            <a:off x="-720" y="-360"/>
            <a:ext cx="18287280" cy="10286280"/>
          </a:xfrm>
          <a:custGeom>
            <a:avLst/>
            <a:gdLst>
              <a:gd name="textAreaLeft" fmla="*/ -360 w 18287280"/>
              <a:gd name="textAreaRight" fmla="*/ 18287640 w 18287280"/>
              <a:gd name="textAreaTop" fmla="*/ 360 h 10286280"/>
              <a:gd name="textAreaBottom" fmla="*/ 10287360 h 10286280"/>
            </a:gdLst>
            <a:ahLst/>
            <a:rect l="textAreaLeft" t="textAreaTop" r="textAreaRight" b="textAreaBottom"/>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450" name="Group 3"/>
          <p:cNvGrpSpPr/>
          <p:nvPr/>
        </p:nvGrpSpPr>
        <p:grpSpPr>
          <a:xfrm>
            <a:off x="-1159560" y="-72360"/>
            <a:ext cx="6499800" cy="11081520"/>
            <a:chOff x="-1159560" y="-72360"/>
            <a:chExt cx="6499800" cy="11081520"/>
          </a:xfrm>
        </p:grpSpPr>
        <p:sp>
          <p:nvSpPr>
            <p:cNvPr id="451" name="Freeform 4"/>
            <p:cNvSpPr/>
            <p:nvPr/>
          </p:nvSpPr>
          <p:spPr>
            <a:xfrm>
              <a:off x="-1159560" y="0"/>
              <a:ext cx="6499800" cy="11009160"/>
            </a:xfrm>
            <a:custGeom>
              <a:avLst/>
              <a:gdLst>
                <a:gd name="textAreaLeft" fmla="*/ 0 w 6499800"/>
                <a:gd name="textAreaRight" fmla="*/ 6500520 w 6499800"/>
                <a:gd name="textAreaTop" fmla="*/ 0 h 11009160"/>
                <a:gd name="textAreaBottom" fmla="*/ 11009880 h 11009160"/>
              </a:gdLst>
              <a:ahLst/>
              <a:rect l="textAreaLeft" t="textAreaTop" r="textAreaRight" b="textAreaBottom"/>
              <a:pathLst>
                <a:path w="1712029" h="2899745">
                  <a:moveTo>
                    <a:pt x="0" y="0"/>
                  </a:moveTo>
                  <a:lnTo>
                    <a:pt x="1712029" y="0"/>
                  </a:lnTo>
                  <a:lnTo>
                    <a:pt x="1712029" y="2899745"/>
                  </a:lnTo>
                  <a:lnTo>
                    <a:pt x="0" y="2899745"/>
                  </a:lnTo>
                  <a:close/>
                </a:path>
              </a:pathLst>
            </a:custGeom>
            <a:gradFill rotWithShape="0">
              <a:gsLst>
                <a:gs pos="0">
                  <a:srgbClr val="b4b4b4">
                    <a:alpha val="82352"/>
                  </a:srgbClr>
                </a:gs>
                <a:gs pos="100000">
                  <a:srgbClr val="eeeeee">
                    <a:alpha val="70196"/>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2" name="TextBox 5"/>
            <p:cNvSpPr/>
            <p:nvPr/>
          </p:nvSpPr>
          <p:spPr>
            <a:xfrm>
              <a:off x="-1159560" y="-7236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sp>
        <p:nvSpPr>
          <p:cNvPr id="453" name="Freeform 6"/>
          <p:cNvSpPr/>
          <p:nvPr/>
        </p:nvSpPr>
        <p:spPr>
          <a:xfrm>
            <a:off x="3321360" y="3596040"/>
            <a:ext cx="2939760" cy="5421600"/>
          </a:xfrm>
          <a:custGeom>
            <a:avLst/>
            <a:gdLst>
              <a:gd name="textAreaLeft" fmla="*/ 0 w 2939760"/>
              <a:gd name="textAreaRight" fmla="*/ 2940480 w 2939760"/>
              <a:gd name="textAreaTop" fmla="*/ 0 h 5421600"/>
              <a:gd name="textAreaBottom" fmla="*/ 5422320 h 5421600"/>
            </a:gdLst>
            <a:ahLst/>
            <a:rect l="textAreaLeft" t="textAreaTop" r="textAreaRight" b="textAreaBottom"/>
            <a:pathLst>
              <a:path w="2940656" h="5422459">
                <a:moveTo>
                  <a:pt x="0" y="0"/>
                </a:moveTo>
                <a:lnTo>
                  <a:pt x="2940656" y="0"/>
                </a:lnTo>
                <a:lnTo>
                  <a:pt x="2940656" y="5422459"/>
                </a:lnTo>
                <a:lnTo>
                  <a:pt x="0" y="5422459"/>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4" name="Freeform 7"/>
          <p:cNvSpPr/>
          <p:nvPr/>
        </p:nvSpPr>
        <p:spPr>
          <a:xfrm>
            <a:off x="484200" y="975600"/>
            <a:ext cx="2680560" cy="5331240"/>
          </a:xfrm>
          <a:custGeom>
            <a:avLst/>
            <a:gdLst>
              <a:gd name="textAreaLeft" fmla="*/ 0 w 2680560"/>
              <a:gd name="textAreaRight" fmla="*/ 2681280 w 2680560"/>
              <a:gd name="textAreaTop" fmla="*/ 0 h 5331240"/>
              <a:gd name="textAreaBottom" fmla="*/ 5331960 h 5331240"/>
            </a:gdLst>
            <a:ahLst/>
            <a:rect l="textAreaLeft" t="textAreaTop" r="textAreaRight" b="textAreaBottom"/>
            <a:pathLst>
              <a:path w="2681312" h="5331875">
                <a:moveTo>
                  <a:pt x="0" y="0"/>
                </a:moveTo>
                <a:lnTo>
                  <a:pt x="2681311" y="0"/>
                </a:lnTo>
                <a:lnTo>
                  <a:pt x="2681311" y="5331875"/>
                </a:lnTo>
                <a:lnTo>
                  <a:pt x="0" y="5331875"/>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5" name="TextBox 8"/>
          <p:cNvSpPr/>
          <p:nvPr/>
        </p:nvSpPr>
        <p:spPr>
          <a:xfrm>
            <a:off x="6262200" y="235800"/>
            <a:ext cx="12025080" cy="753480"/>
          </a:xfrm>
          <a:prstGeom prst="rect">
            <a:avLst/>
          </a:prstGeom>
          <a:noFill/>
          <a:ln w="0">
            <a:noFill/>
          </a:ln>
        </p:spPr>
        <p:style>
          <a:lnRef idx="0"/>
          <a:fillRef idx="0"/>
          <a:effectRef idx="0"/>
          <a:fontRef idx="minor"/>
        </p:style>
        <p:txBody>
          <a:bodyPr lIns="0" rIns="0" tIns="0" bIns="0" anchor="t">
            <a:spAutoFit/>
          </a:bodyPr>
          <a:p>
            <a:pPr>
              <a:lnSpc>
                <a:spcPts val="5936"/>
              </a:lnSpc>
              <a:tabLst>
                <a:tab algn="l" pos="0"/>
              </a:tabLst>
            </a:pPr>
            <a:r>
              <a:rPr b="0" lang="en-US" sz="4300" spc="145" strike="noStrike">
                <a:solidFill>
                  <a:srgbClr val="010101"/>
                </a:solidFill>
                <a:latin typeface="Archivo Black"/>
                <a:ea typeface="DejaVu Sans"/>
              </a:rPr>
              <a:t>PHASE 3 MOBILE APP INTEGRATION</a:t>
            </a:r>
            <a:endParaRPr b="0" lang="en-US" sz="4300" spc="-1" strike="noStrike">
              <a:solidFill>
                <a:srgbClr val="000000"/>
              </a:solidFill>
              <a:latin typeface="Arial"/>
            </a:endParaRPr>
          </a:p>
        </p:txBody>
      </p:sp>
      <p:grpSp>
        <p:nvGrpSpPr>
          <p:cNvPr id="456" name="Group 9"/>
          <p:cNvGrpSpPr/>
          <p:nvPr/>
        </p:nvGrpSpPr>
        <p:grpSpPr>
          <a:xfrm>
            <a:off x="6693480" y="1420920"/>
            <a:ext cx="2777040" cy="4257000"/>
            <a:chOff x="6693480" y="1420920"/>
            <a:chExt cx="2777040" cy="4257000"/>
          </a:xfrm>
        </p:grpSpPr>
        <p:sp>
          <p:nvSpPr>
            <p:cNvPr id="457" name="TextBox 10"/>
            <p:cNvSpPr/>
            <p:nvPr/>
          </p:nvSpPr>
          <p:spPr>
            <a:xfrm>
              <a:off x="6693480" y="1420920"/>
              <a:ext cx="2777040" cy="1559160"/>
            </a:xfrm>
            <a:prstGeom prst="rect">
              <a:avLst/>
            </a:prstGeom>
            <a:noFill/>
            <a:ln w="0">
              <a:noFill/>
            </a:ln>
          </p:spPr>
          <p:style>
            <a:lnRef idx="0"/>
            <a:fillRef idx="0"/>
            <a:effectRef idx="0"/>
            <a:fontRef idx="minor"/>
          </p:style>
          <p:txBody>
            <a:bodyPr lIns="0" rIns="0" tIns="0" bIns="0" anchor="t">
              <a:spAutoFit/>
            </a:bodyPr>
            <a:p>
              <a:pPr>
                <a:lnSpc>
                  <a:spcPts val="4093"/>
                </a:lnSpc>
              </a:pPr>
              <a:r>
                <a:rPr b="0" lang="en-US" sz="3150" spc="-1" strike="noStrike">
                  <a:solidFill>
                    <a:srgbClr val="000000"/>
                  </a:solidFill>
                  <a:latin typeface="Montserrat Classic"/>
                  <a:ea typeface="DejaVu Sans"/>
                </a:rPr>
                <a:t>Sentiment Analysis Model </a:t>
              </a:r>
              <a:endParaRPr b="0" lang="en-US" sz="3150" spc="-1" strike="noStrike">
                <a:solidFill>
                  <a:srgbClr val="000000"/>
                </a:solidFill>
                <a:latin typeface="Arial"/>
              </a:endParaRPr>
            </a:p>
          </p:txBody>
        </p:sp>
        <p:sp>
          <p:nvSpPr>
            <p:cNvPr id="458" name="TextBox 11"/>
            <p:cNvSpPr/>
            <p:nvPr/>
          </p:nvSpPr>
          <p:spPr>
            <a:xfrm>
              <a:off x="6693480" y="3175560"/>
              <a:ext cx="2777040" cy="2502360"/>
            </a:xfrm>
            <a:prstGeom prst="rect">
              <a:avLst/>
            </a:prstGeom>
            <a:noFill/>
            <a:ln w="0">
              <a:noFill/>
            </a:ln>
          </p:spPr>
          <p:style>
            <a:lnRef idx="0"/>
            <a:fillRef idx="0"/>
            <a:effectRef idx="0"/>
            <a:fontRef idx="minor"/>
          </p:style>
          <p:txBody>
            <a:bodyPr lIns="0" rIns="0" tIns="0" bIns="0" anchor="t">
              <a:spAutoFit/>
            </a:bodyPr>
            <a:p>
              <a:pPr>
                <a:lnSpc>
                  <a:spcPts val="2463"/>
                </a:lnSpc>
              </a:pPr>
              <a:r>
                <a:rPr b="0" lang="en-US" sz="1760" spc="-18" strike="noStrike">
                  <a:solidFill>
                    <a:srgbClr val="000000"/>
                  </a:solidFill>
                  <a:latin typeface="Montserrat Light"/>
                  <a:ea typeface="DejaVu Sans"/>
                </a:rPr>
                <a:t>It uses a machine learning model to analyse driver inputs and helps in mitigating risks by suggesting breaks or in app interactions that soothes the drivers. </a:t>
              </a:r>
              <a:endParaRPr b="0" lang="en-US" sz="1760" spc="-1" strike="noStrike">
                <a:solidFill>
                  <a:srgbClr val="000000"/>
                </a:solidFill>
                <a:latin typeface="Arial"/>
              </a:endParaRPr>
            </a:p>
          </p:txBody>
        </p:sp>
      </p:grpSp>
      <p:grpSp>
        <p:nvGrpSpPr>
          <p:cNvPr id="459" name="Group 12"/>
          <p:cNvGrpSpPr/>
          <p:nvPr/>
        </p:nvGrpSpPr>
        <p:grpSpPr>
          <a:xfrm>
            <a:off x="10789920" y="1420920"/>
            <a:ext cx="2775600" cy="3114000"/>
            <a:chOff x="10789920" y="1420920"/>
            <a:chExt cx="2775600" cy="3114000"/>
          </a:xfrm>
        </p:grpSpPr>
        <p:sp>
          <p:nvSpPr>
            <p:cNvPr id="460" name="TextBox 13"/>
            <p:cNvSpPr/>
            <p:nvPr/>
          </p:nvSpPr>
          <p:spPr>
            <a:xfrm>
              <a:off x="10789920" y="1420920"/>
              <a:ext cx="2775600" cy="1039320"/>
            </a:xfrm>
            <a:prstGeom prst="rect">
              <a:avLst/>
            </a:prstGeom>
            <a:noFill/>
            <a:ln w="0">
              <a:noFill/>
            </a:ln>
          </p:spPr>
          <p:style>
            <a:lnRef idx="0"/>
            <a:fillRef idx="0"/>
            <a:effectRef idx="0"/>
            <a:fontRef idx="minor"/>
          </p:style>
          <p:txBody>
            <a:bodyPr lIns="0" rIns="0" tIns="0" bIns="0" anchor="t">
              <a:spAutoFit/>
            </a:bodyPr>
            <a:p>
              <a:pPr>
                <a:lnSpc>
                  <a:spcPts val="4093"/>
                </a:lnSpc>
                <a:tabLst>
                  <a:tab algn="l" pos="0"/>
                </a:tabLst>
              </a:pPr>
              <a:r>
                <a:rPr b="0" lang="en-US" sz="3150" spc="-1" strike="noStrike">
                  <a:solidFill>
                    <a:srgbClr val="000000"/>
                  </a:solidFill>
                  <a:latin typeface="Montserrat Classic"/>
                  <a:ea typeface="DejaVu Sans"/>
                </a:rPr>
                <a:t>Helmet Detection</a:t>
              </a:r>
              <a:endParaRPr b="0" lang="en-US" sz="3150" spc="-1" strike="noStrike">
                <a:solidFill>
                  <a:srgbClr val="000000"/>
                </a:solidFill>
                <a:latin typeface="Arial"/>
              </a:endParaRPr>
            </a:p>
          </p:txBody>
        </p:sp>
        <p:sp>
          <p:nvSpPr>
            <p:cNvPr id="461" name="TextBox 14"/>
            <p:cNvSpPr/>
            <p:nvPr/>
          </p:nvSpPr>
          <p:spPr>
            <a:xfrm>
              <a:off x="10789920" y="2658240"/>
              <a:ext cx="2775600" cy="1876680"/>
            </a:xfrm>
            <a:prstGeom prst="rect">
              <a:avLst/>
            </a:prstGeom>
            <a:noFill/>
            <a:ln w="0">
              <a:noFill/>
            </a:ln>
          </p:spPr>
          <p:style>
            <a:lnRef idx="0"/>
            <a:fillRef idx="0"/>
            <a:effectRef idx="0"/>
            <a:fontRef idx="minor"/>
          </p:style>
          <p:txBody>
            <a:bodyPr lIns="0" rIns="0" tIns="0" bIns="0" anchor="t">
              <a:spAutoFit/>
            </a:bodyPr>
            <a:p>
              <a:pPr>
                <a:lnSpc>
                  <a:spcPts val="2463"/>
                </a:lnSpc>
              </a:pPr>
              <a:r>
                <a:rPr b="0" lang="en-US" sz="1760" spc="-18" strike="noStrike">
                  <a:solidFill>
                    <a:srgbClr val="000000"/>
                  </a:solidFill>
                  <a:latin typeface="Montserrat Light"/>
                  <a:ea typeface="DejaVu Sans"/>
                </a:rPr>
                <a:t>This ensures that two-wheeler drivers are adhering to safety norms by wearing and properly fastening helmets.</a:t>
              </a:r>
              <a:endParaRPr b="0" lang="en-US" sz="1760" spc="-1" strike="noStrike">
                <a:solidFill>
                  <a:srgbClr val="000000"/>
                </a:solidFill>
                <a:latin typeface="Arial"/>
              </a:endParaRPr>
            </a:p>
          </p:txBody>
        </p:sp>
      </p:grpSp>
      <p:grpSp>
        <p:nvGrpSpPr>
          <p:cNvPr id="462" name="Group 15"/>
          <p:cNvGrpSpPr/>
          <p:nvPr/>
        </p:nvGrpSpPr>
        <p:grpSpPr>
          <a:xfrm>
            <a:off x="14880600" y="1420920"/>
            <a:ext cx="2775240" cy="3953160"/>
            <a:chOff x="14880600" y="1420920"/>
            <a:chExt cx="2775240" cy="3953160"/>
          </a:xfrm>
        </p:grpSpPr>
        <p:sp>
          <p:nvSpPr>
            <p:cNvPr id="463" name="TextBox 16"/>
            <p:cNvSpPr/>
            <p:nvPr/>
          </p:nvSpPr>
          <p:spPr>
            <a:xfrm>
              <a:off x="14880600" y="1420920"/>
              <a:ext cx="2775240" cy="1559160"/>
            </a:xfrm>
            <a:prstGeom prst="rect">
              <a:avLst/>
            </a:prstGeom>
            <a:noFill/>
            <a:ln w="0">
              <a:noFill/>
            </a:ln>
          </p:spPr>
          <p:style>
            <a:lnRef idx="0"/>
            <a:fillRef idx="0"/>
            <a:effectRef idx="0"/>
            <a:fontRef idx="minor"/>
          </p:style>
          <p:txBody>
            <a:bodyPr lIns="0" rIns="0" tIns="0" bIns="0" anchor="t">
              <a:spAutoFit/>
            </a:bodyPr>
            <a:p>
              <a:pPr>
                <a:lnSpc>
                  <a:spcPts val="4093"/>
                </a:lnSpc>
                <a:tabLst>
                  <a:tab algn="l" pos="0"/>
                </a:tabLst>
              </a:pPr>
              <a:r>
                <a:rPr b="0" lang="en-US" sz="3140" spc="-1" strike="noStrike">
                  <a:solidFill>
                    <a:srgbClr val="000000"/>
                  </a:solidFill>
                  <a:latin typeface="Montserrat Classic"/>
                  <a:ea typeface="DejaVu Sans"/>
                </a:rPr>
                <a:t>Speed Violation Detection</a:t>
              </a:r>
              <a:endParaRPr b="0" lang="en-US" sz="3140" spc="-1" strike="noStrike">
                <a:solidFill>
                  <a:srgbClr val="000000"/>
                </a:solidFill>
                <a:latin typeface="Arial"/>
              </a:endParaRPr>
            </a:p>
          </p:txBody>
        </p:sp>
        <p:sp>
          <p:nvSpPr>
            <p:cNvPr id="464" name="TextBox 17"/>
            <p:cNvSpPr/>
            <p:nvPr/>
          </p:nvSpPr>
          <p:spPr>
            <a:xfrm>
              <a:off x="14880600" y="3174480"/>
              <a:ext cx="2775240" cy="2199600"/>
            </a:xfrm>
            <a:prstGeom prst="rect">
              <a:avLst/>
            </a:prstGeom>
            <a:noFill/>
            <a:ln w="0">
              <a:noFill/>
            </a:ln>
          </p:spPr>
          <p:style>
            <a:lnRef idx="0"/>
            <a:fillRef idx="0"/>
            <a:effectRef idx="0"/>
            <a:fontRef idx="minor"/>
          </p:style>
          <p:txBody>
            <a:bodyPr lIns="0" rIns="0" tIns="0" bIns="0" anchor="t">
              <a:spAutoFit/>
            </a:bodyPr>
            <a:p>
              <a:pPr>
                <a:lnSpc>
                  <a:spcPts val="2475"/>
                </a:lnSpc>
              </a:pPr>
              <a:r>
                <a:rPr b="0" lang="en-US" sz="1770" spc="-18" strike="noStrike">
                  <a:solidFill>
                    <a:srgbClr val="000000"/>
                  </a:solidFill>
                  <a:latin typeface="Montserrat Light"/>
                  <a:ea typeface="DejaVu Sans"/>
                </a:rPr>
                <a:t>The GPS and local speed limit data alerts the drivers for speed limit breaches and suggests alternate routes to prevent recurring violations. </a:t>
              </a:r>
              <a:endParaRPr b="0" lang="en-US" sz="1770" spc="-1" strike="noStrike">
                <a:solidFill>
                  <a:srgbClr val="000000"/>
                </a:solidFill>
                <a:latin typeface="Arial"/>
              </a:endParaRPr>
            </a:p>
          </p:txBody>
        </p:sp>
      </p:grpSp>
      <p:grpSp>
        <p:nvGrpSpPr>
          <p:cNvPr id="465" name="Group 18"/>
          <p:cNvGrpSpPr/>
          <p:nvPr/>
        </p:nvGrpSpPr>
        <p:grpSpPr>
          <a:xfrm>
            <a:off x="6697080" y="6013080"/>
            <a:ext cx="2773440" cy="3308760"/>
            <a:chOff x="6697080" y="6013080"/>
            <a:chExt cx="2773440" cy="3308760"/>
          </a:xfrm>
        </p:grpSpPr>
        <p:sp>
          <p:nvSpPr>
            <p:cNvPr id="466" name="TextBox 19"/>
            <p:cNvSpPr/>
            <p:nvPr/>
          </p:nvSpPr>
          <p:spPr>
            <a:xfrm>
              <a:off x="6697080" y="6013080"/>
              <a:ext cx="2773440" cy="1038960"/>
            </a:xfrm>
            <a:prstGeom prst="rect">
              <a:avLst/>
            </a:prstGeom>
            <a:noFill/>
            <a:ln w="0">
              <a:noFill/>
            </a:ln>
          </p:spPr>
          <p:style>
            <a:lnRef idx="0"/>
            <a:fillRef idx="0"/>
            <a:effectRef idx="0"/>
            <a:fontRef idx="minor"/>
          </p:style>
          <p:txBody>
            <a:bodyPr lIns="0" rIns="0" tIns="0" bIns="0" anchor="t">
              <a:spAutoFit/>
            </a:bodyPr>
            <a:p>
              <a:pPr>
                <a:lnSpc>
                  <a:spcPts val="4090"/>
                </a:lnSpc>
                <a:tabLst>
                  <a:tab algn="l" pos="0"/>
                </a:tabLst>
              </a:pPr>
              <a:r>
                <a:rPr b="0" lang="en-US" sz="3140" spc="-1" strike="noStrike">
                  <a:solidFill>
                    <a:srgbClr val="000000"/>
                  </a:solidFill>
                  <a:latin typeface="Montserrat Classic"/>
                  <a:ea typeface="DejaVu Sans"/>
                </a:rPr>
                <a:t>Number Plate Detection </a:t>
              </a:r>
              <a:endParaRPr b="0" lang="en-US" sz="3140" spc="-1" strike="noStrike">
                <a:solidFill>
                  <a:srgbClr val="000000"/>
                </a:solidFill>
                <a:latin typeface="Arial"/>
              </a:endParaRPr>
            </a:p>
          </p:txBody>
        </p:sp>
        <p:sp>
          <p:nvSpPr>
            <p:cNvPr id="467" name="TextBox 20"/>
            <p:cNvSpPr/>
            <p:nvPr/>
          </p:nvSpPr>
          <p:spPr>
            <a:xfrm>
              <a:off x="6697080" y="7759800"/>
              <a:ext cx="2773440" cy="1562040"/>
            </a:xfrm>
            <a:prstGeom prst="rect">
              <a:avLst/>
            </a:prstGeom>
            <a:noFill/>
            <a:ln w="0">
              <a:noFill/>
            </a:ln>
          </p:spPr>
          <p:style>
            <a:lnRef idx="0"/>
            <a:fillRef idx="0"/>
            <a:effectRef idx="0"/>
            <a:fontRef idx="minor"/>
          </p:style>
          <p:txBody>
            <a:bodyPr lIns="0" rIns="0" tIns="0" bIns="0" anchor="t">
              <a:spAutoFit/>
            </a:bodyPr>
            <a:p>
              <a:pPr>
                <a:lnSpc>
                  <a:spcPts val="2460"/>
                </a:lnSpc>
              </a:pPr>
              <a:r>
                <a:rPr b="0" lang="en-US" sz="1750" spc="-18" strike="noStrike">
                  <a:solidFill>
                    <a:srgbClr val="000000"/>
                  </a:solidFill>
                  <a:latin typeface="Montserrat Light"/>
                  <a:ea typeface="DejaVu Sans"/>
                </a:rPr>
                <a:t>This capability of app is essential in reporting incidents, locating vehicles, and aiding parking management.</a:t>
              </a:r>
              <a:endParaRPr b="0" lang="en-US" sz="1750" spc="-1" strike="noStrike">
                <a:solidFill>
                  <a:srgbClr val="000000"/>
                </a:solidFill>
                <a:latin typeface="Arial"/>
              </a:endParaRPr>
            </a:p>
          </p:txBody>
        </p:sp>
      </p:grpSp>
      <p:grpSp>
        <p:nvGrpSpPr>
          <p:cNvPr id="468" name="Group 21"/>
          <p:cNvGrpSpPr/>
          <p:nvPr/>
        </p:nvGrpSpPr>
        <p:grpSpPr>
          <a:xfrm>
            <a:off x="10789920" y="6013080"/>
            <a:ext cx="2777400" cy="3114720"/>
            <a:chOff x="10789920" y="6013080"/>
            <a:chExt cx="2777400" cy="3114720"/>
          </a:xfrm>
        </p:grpSpPr>
        <p:sp>
          <p:nvSpPr>
            <p:cNvPr id="469" name="TextBox 22"/>
            <p:cNvSpPr/>
            <p:nvPr/>
          </p:nvSpPr>
          <p:spPr>
            <a:xfrm>
              <a:off x="10789920" y="6013080"/>
              <a:ext cx="2777400" cy="1040040"/>
            </a:xfrm>
            <a:prstGeom prst="rect">
              <a:avLst/>
            </a:prstGeom>
            <a:noFill/>
            <a:ln w="0">
              <a:noFill/>
            </a:ln>
          </p:spPr>
          <p:style>
            <a:lnRef idx="0"/>
            <a:fillRef idx="0"/>
            <a:effectRef idx="0"/>
            <a:fontRef idx="minor"/>
          </p:style>
          <p:txBody>
            <a:bodyPr lIns="0" rIns="0" tIns="0" bIns="0" anchor="t">
              <a:spAutoFit/>
            </a:bodyPr>
            <a:p>
              <a:pPr>
                <a:lnSpc>
                  <a:spcPts val="4096"/>
                </a:lnSpc>
                <a:tabLst>
                  <a:tab algn="l" pos="0"/>
                </a:tabLst>
              </a:pPr>
              <a:r>
                <a:rPr b="0" lang="en-US" sz="3150" spc="-1" strike="noStrike">
                  <a:solidFill>
                    <a:srgbClr val="000000"/>
                  </a:solidFill>
                  <a:latin typeface="Montserrat Classic"/>
                  <a:ea typeface="DejaVu Sans"/>
                </a:rPr>
                <a:t>Traffic Light Status </a:t>
              </a:r>
              <a:endParaRPr b="0" lang="en-US" sz="3150" spc="-1" strike="noStrike">
                <a:solidFill>
                  <a:srgbClr val="000000"/>
                </a:solidFill>
                <a:latin typeface="Arial"/>
              </a:endParaRPr>
            </a:p>
          </p:txBody>
        </p:sp>
        <p:sp>
          <p:nvSpPr>
            <p:cNvPr id="470" name="TextBox 23"/>
            <p:cNvSpPr/>
            <p:nvPr/>
          </p:nvSpPr>
          <p:spPr>
            <a:xfrm>
              <a:off x="10789920" y="7251120"/>
              <a:ext cx="2777400" cy="1876680"/>
            </a:xfrm>
            <a:prstGeom prst="rect">
              <a:avLst/>
            </a:prstGeom>
            <a:noFill/>
            <a:ln w="0">
              <a:noFill/>
            </a:ln>
          </p:spPr>
          <p:style>
            <a:lnRef idx="0"/>
            <a:fillRef idx="0"/>
            <a:effectRef idx="0"/>
            <a:fontRef idx="minor"/>
          </p:style>
          <p:txBody>
            <a:bodyPr lIns="0" rIns="0" tIns="0" bIns="0" anchor="t">
              <a:spAutoFit/>
            </a:bodyPr>
            <a:p>
              <a:pPr>
                <a:lnSpc>
                  <a:spcPts val="2463"/>
                </a:lnSpc>
              </a:pPr>
              <a:r>
                <a:rPr b="0" lang="en-US" sz="1760" spc="-18" strike="noStrike">
                  <a:solidFill>
                    <a:srgbClr val="000000"/>
                  </a:solidFill>
                  <a:latin typeface="Montserrat Light"/>
                  <a:ea typeface="DejaVu Sans"/>
                </a:rPr>
                <a:t>The app displays the current status of traffic light (red, yellow, green) and the countdown for the next traffic light change </a:t>
              </a:r>
              <a:endParaRPr b="0" lang="en-US" sz="1760" spc="-1" strike="noStrike">
                <a:solidFill>
                  <a:srgbClr val="000000"/>
                </a:solidFill>
                <a:latin typeface="Arial"/>
              </a:endParaRPr>
            </a:p>
          </p:txBody>
        </p:sp>
      </p:grpSp>
      <p:grpSp>
        <p:nvGrpSpPr>
          <p:cNvPr id="471" name="Group 24"/>
          <p:cNvGrpSpPr/>
          <p:nvPr/>
        </p:nvGrpSpPr>
        <p:grpSpPr>
          <a:xfrm>
            <a:off x="14880600" y="6013080"/>
            <a:ext cx="2774520" cy="4047840"/>
            <a:chOff x="14880600" y="6013080"/>
            <a:chExt cx="2774520" cy="4047840"/>
          </a:xfrm>
        </p:grpSpPr>
        <p:sp>
          <p:nvSpPr>
            <p:cNvPr id="472" name="TextBox 25"/>
            <p:cNvSpPr/>
            <p:nvPr/>
          </p:nvSpPr>
          <p:spPr>
            <a:xfrm>
              <a:off x="14880600" y="6013080"/>
              <a:ext cx="2774520" cy="1038600"/>
            </a:xfrm>
            <a:prstGeom prst="rect">
              <a:avLst/>
            </a:prstGeom>
            <a:noFill/>
            <a:ln w="0">
              <a:noFill/>
            </a:ln>
          </p:spPr>
          <p:style>
            <a:lnRef idx="0"/>
            <a:fillRef idx="0"/>
            <a:effectRef idx="0"/>
            <a:fontRef idx="minor"/>
          </p:style>
          <p:txBody>
            <a:bodyPr lIns="0" rIns="0" tIns="0" bIns="0" anchor="t">
              <a:spAutoFit/>
            </a:bodyPr>
            <a:p>
              <a:pPr>
                <a:lnSpc>
                  <a:spcPts val="4090"/>
                </a:lnSpc>
                <a:tabLst>
                  <a:tab algn="l" pos="0"/>
                </a:tabLst>
              </a:pPr>
              <a:r>
                <a:rPr b="0" lang="en-US" sz="3140" spc="-1" strike="noStrike">
                  <a:solidFill>
                    <a:srgbClr val="000000"/>
                  </a:solidFill>
                  <a:latin typeface="Montserrat Classic"/>
                  <a:ea typeface="DejaVu Sans"/>
                </a:rPr>
                <a:t>Real Time Alerts </a:t>
              </a:r>
              <a:endParaRPr b="0" lang="en-US" sz="3140" spc="-1" strike="noStrike">
                <a:solidFill>
                  <a:srgbClr val="000000"/>
                </a:solidFill>
                <a:latin typeface="Arial"/>
              </a:endParaRPr>
            </a:p>
          </p:txBody>
        </p:sp>
        <p:sp>
          <p:nvSpPr>
            <p:cNvPr id="473" name="TextBox 26"/>
            <p:cNvSpPr/>
            <p:nvPr/>
          </p:nvSpPr>
          <p:spPr>
            <a:xfrm>
              <a:off x="14880600" y="7245720"/>
              <a:ext cx="2774520" cy="2815200"/>
            </a:xfrm>
            <a:prstGeom prst="rect">
              <a:avLst/>
            </a:prstGeom>
            <a:noFill/>
            <a:ln w="0">
              <a:noFill/>
            </a:ln>
          </p:spPr>
          <p:style>
            <a:lnRef idx="0"/>
            <a:fillRef idx="0"/>
            <a:effectRef idx="0"/>
            <a:fontRef idx="minor"/>
          </p:style>
          <p:txBody>
            <a:bodyPr lIns="0" rIns="0" tIns="0" bIns="0" anchor="t">
              <a:spAutoFit/>
            </a:bodyPr>
            <a:p>
              <a:pPr>
                <a:lnSpc>
                  <a:spcPts val="2463"/>
                </a:lnSpc>
              </a:pPr>
              <a:r>
                <a:rPr b="0" lang="en-US" sz="1760" spc="-18" strike="noStrike">
                  <a:solidFill>
                    <a:srgbClr val="000000"/>
                  </a:solidFill>
                  <a:latin typeface="Montserrat Light"/>
                  <a:ea typeface="DejaVu Sans"/>
                </a:rPr>
                <a:t>The drivers receive real time updates that allow them to adjust their speed accordingly. Users can provide feedback on the accuracy of predictions, helping to improve the system over time. </a:t>
              </a:r>
              <a:endParaRPr b="0" lang="en-US" sz="176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4" name="Group 2"/>
          <p:cNvGrpSpPr/>
          <p:nvPr/>
        </p:nvGrpSpPr>
        <p:grpSpPr>
          <a:xfrm>
            <a:off x="9842400" y="-1002240"/>
            <a:ext cx="10409760" cy="6391080"/>
            <a:chOff x="9842400" y="-1002240"/>
            <a:chExt cx="10409760" cy="6391080"/>
          </a:xfrm>
        </p:grpSpPr>
        <p:sp>
          <p:nvSpPr>
            <p:cNvPr id="475" name="Freeform 3"/>
            <p:cNvSpPr/>
            <p:nvPr/>
          </p:nvSpPr>
          <p:spPr>
            <a:xfrm rot="1711200">
              <a:off x="9445680" y="1600200"/>
              <a:ext cx="11202840" cy="1185840"/>
            </a:xfrm>
            <a:custGeom>
              <a:avLst/>
              <a:gdLst>
                <a:gd name="textAreaLeft" fmla="*/ 0 w 11202840"/>
                <a:gd name="textAreaRight" fmla="*/ 11203560 w 11202840"/>
                <a:gd name="textAreaTop" fmla="*/ 0 h 1185840"/>
                <a:gd name="textAreaBottom" fmla="*/ 1186560 h 1185840"/>
              </a:gdLst>
              <a:ahLst/>
              <a:rect l="textAreaLeft" t="textAreaTop" r="textAreaRight" b="textAreaBottom"/>
              <a:pathLst>
                <a:path w="14938275" h="1581976">
                  <a:moveTo>
                    <a:pt x="0" y="0"/>
                  </a:moveTo>
                  <a:lnTo>
                    <a:pt x="14938275" y="0"/>
                  </a:lnTo>
                  <a:lnTo>
                    <a:pt x="14938275" y="1581976"/>
                  </a:lnTo>
                  <a:lnTo>
                    <a:pt x="0" y="158197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476" name="Group 4"/>
            <p:cNvGrpSpPr/>
            <p:nvPr/>
          </p:nvGrpSpPr>
          <p:grpSpPr>
            <a:xfrm>
              <a:off x="11371680" y="-529560"/>
              <a:ext cx="7572960" cy="4259520"/>
              <a:chOff x="11371680" y="-529560"/>
              <a:chExt cx="7572960" cy="4259520"/>
            </a:xfrm>
          </p:grpSpPr>
          <p:sp>
            <p:nvSpPr>
              <p:cNvPr id="477" name="Freeform 5"/>
              <p:cNvSpPr/>
              <p:nvPr/>
            </p:nvSpPr>
            <p:spPr>
              <a:xfrm>
                <a:off x="11371680" y="-529560"/>
                <a:ext cx="7572960" cy="4259520"/>
              </a:xfrm>
              <a:custGeom>
                <a:avLst/>
                <a:gdLst>
                  <a:gd name="textAreaLeft" fmla="*/ 0 w 7572960"/>
                  <a:gd name="textAreaRight" fmla="*/ 7573680 w 7572960"/>
                  <a:gd name="textAreaTop" fmla="*/ 0 h 4259520"/>
                  <a:gd name="textAreaBottom" fmla="*/ 4260240 h 425952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8" name="Freeform 6"/>
              <p:cNvSpPr/>
              <p:nvPr/>
            </p:nvSpPr>
            <p:spPr>
              <a:xfrm>
                <a:off x="11371680" y="-529560"/>
                <a:ext cx="7572960" cy="4259520"/>
              </a:xfrm>
              <a:custGeom>
                <a:avLst/>
                <a:gdLst>
                  <a:gd name="textAreaLeft" fmla="*/ 0 w 7572960"/>
                  <a:gd name="textAreaRight" fmla="*/ 7573680 w 7572960"/>
                  <a:gd name="textAreaTop" fmla="*/ 0 h 4259520"/>
                  <a:gd name="textAreaBottom" fmla="*/ 4260240 h 425952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grpSp>
        <p:nvGrpSpPr>
          <p:cNvPr id="479" name="Group 7"/>
          <p:cNvGrpSpPr/>
          <p:nvPr/>
        </p:nvGrpSpPr>
        <p:grpSpPr>
          <a:xfrm>
            <a:off x="6912000" y="3723120"/>
            <a:ext cx="4443840" cy="4775040"/>
            <a:chOff x="6912000" y="3723120"/>
            <a:chExt cx="4443840" cy="4775040"/>
          </a:xfrm>
        </p:grpSpPr>
        <p:sp>
          <p:nvSpPr>
            <p:cNvPr id="480" name="Freeform 8"/>
            <p:cNvSpPr/>
            <p:nvPr/>
          </p:nvSpPr>
          <p:spPr>
            <a:xfrm>
              <a:off x="6912000" y="3792600"/>
              <a:ext cx="4443840" cy="4705560"/>
            </a:xfrm>
            <a:custGeom>
              <a:avLst/>
              <a:gdLst>
                <a:gd name="textAreaLeft" fmla="*/ 0 w 4443840"/>
                <a:gd name="textAreaRight" fmla="*/ 4444560 w 4443840"/>
                <a:gd name="textAreaTop" fmla="*/ 0 h 4705560"/>
                <a:gd name="textAreaBottom" fmla="*/ 4706280 h 4705560"/>
              </a:gdLst>
              <a:ahLst/>
              <a:rect l="textAreaLeft" t="textAreaTop" r="textAreaRight" b="textAreaBottom"/>
              <a:pathLst>
                <a:path w="1249149" h="1288136">
                  <a:moveTo>
                    <a:pt x="34837" y="0"/>
                  </a:moveTo>
                  <a:lnTo>
                    <a:pt x="1214311" y="0"/>
                  </a:lnTo>
                  <a:cubicBezTo>
                    <a:pt x="1223551" y="0"/>
                    <a:pt x="1232412" y="3670"/>
                    <a:pt x="1238945" y="10204"/>
                  </a:cubicBezTo>
                  <a:cubicBezTo>
                    <a:pt x="1245478" y="16737"/>
                    <a:pt x="1249149" y="25598"/>
                    <a:pt x="1249149" y="34837"/>
                  </a:cubicBezTo>
                  <a:lnTo>
                    <a:pt x="1249149" y="1253298"/>
                  </a:lnTo>
                  <a:cubicBezTo>
                    <a:pt x="1249149" y="1272538"/>
                    <a:pt x="1233551" y="1288136"/>
                    <a:pt x="1214311" y="1288136"/>
                  </a:cubicBezTo>
                  <a:lnTo>
                    <a:pt x="34837" y="1288136"/>
                  </a:lnTo>
                  <a:cubicBezTo>
                    <a:pt x="15597" y="1288136"/>
                    <a:pt x="0" y="1272538"/>
                    <a:pt x="0" y="1253298"/>
                  </a:cubicBezTo>
                  <a:lnTo>
                    <a:pt x="0" y="34837"/>
                  </a:lnTo>
                  <a:cubicBezTo>
                    <a:pt x="0" y="15597"/>
                    <a:pt x="15597" y="0"/>
                    <a:pt x="34837" y="0"/>
                  </a:cubicBezTo>
                  <a:close/>
                </a:path>
              </a:pathLst>
            </a:custGeom>
            <a:noFill/>
            <a:ln cap="sq" w="5715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81" name="TextBox 9"/>
            <p:cNvSpPr/>
            <p:nvPr/>
          </p:nvSpPr>
          <p:spPr>
            <a:xfrm>
              <a:off x="6912000" y="3723120"/>
              <a:ext cx="2891160" cy="3038400"/>
            </a:xfrm>
            <a:prstGeom prst="rect">
              <a:avLst/>
            </a:prstGeom>
            <a:noFill/>
            <a:ln w="0">
              <a:noFill/>
            </a:ln>
          </p:spPr>
          <p:style>
            <a:lnRef idx="0"/>
            <a:fillRef idx="0"/>
            <a:effectRef idx="0"/>
            <a:fontRef idx="minor"/>
          </p:style>
          <p:txBody>
            <a:bodyPr lIns="56160" rIns="56160" tIns="56160" bIns="561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482" name="Group 10"/>
          <p:cNvGrpSpPr/>
          <p:nvPr/>
        </p:nvGrpSpPr>
        <p:grpSpPr>
          <a:xfrm>
            <a:off x="6912000" y="5538960"/>
            <a:ext cx="4443840" cy="2959200"/>
            <a:chOff x="6912000" y="5538960"/>
            <a:chExt cx="4443840" cy="2959200"/>
          </a:xfrm>
        </p:grpSpPr>
        <p:sp>
          <p:nvSpPr>
            <p:cNvPr id="483" name="Freeform 11"/>
            <p:cNvSpPr/>
            <p:nvPr/>
          </p:nvSpPr>
          <p:spPr>
            <a:xfrm>
              <a:off x="6912000" y="5606640"/>
              <a:ext cx="4443840" cy="474840"/>
            </a:xfrm>
            <a:custGeom>
              <a:avLst/>
              <a:gdLst>
                <a:gd name="textAreaLeft" fmla="*/ 0 w 4443840"/>
                <a:gd name="textAreaRight" fmla="*/ 4444560 w 4443840"/>
                <a:gd name="textAreaTop" fmla="*/ 0 h 474840"/>
                <a:gd name="textAreaBottom" fmla="*/ 475560 h 474840"/>
              </a:gdLst>
              <a:ahLst/>
              <a:rect l="textAreaLeft" t="textAreaTop" r="textAreaRight" b="textAreaBottom"/>
              <a:pathLst>
                <a:path w="1249149" h="133695">
                  <a:moveTo>
                    <a:pt x="0" y="0"/>
                  </a:moveTo>
                  <a:lnTo>
                    <a:pt x="1249149" y="0"/>
                  </a:lnTo>
                  <a:lnTo>
                    <a:pt x="1249149" y="133695"/>
                  </a:lnTo>
                  <a:lnTo>
                    <a:pt x="0" y="133695"/>
                  </a:lnTo>
                  <a:close/>
                </a:path>
              </a:pathLst>
            </a:custGeom>
            <a:solidFill>
              <a:srgbClr val="000000"/>
            </a:solidFill>
            <a:ln w="0">
              <a:noFill/>
            </a:ln>
          </p:spPr>
          <p:style>
            <a:lnRef idx="0"/>
            <a:fillRef idx="0"/>
            <a:effectRef idx="0"/>
            <a:fontRef idx="minor"/>
          </p:style>
          <p:txBody>
            <a:bodyPr lIns="90000" rIns="90000" tIns="45000" bIns="45000" anchor="t">
              <a:noAutofit/>
            </a:bodyPr>
            <a:p>
              <a:pPr algn="ctr">
                <a:lnSpc>
                  <a:spcPts val="2341"/>
                </a:lnSpc>
              </a:pPr>
              <a:r>
                <a:rPr b="0" lang="en-US" sz="1800" spc="-1" strike="noStrike">
                  <a:solidFill>
                    <a:srgbClr val="ffffff"/>
                  </a:solidFill>
                  <a:latin typeface="Montserrat Classic"/>
                  <a:ea typeface="DejaVu Sans"/>
                </a:rPr>
                <a:t>Economic Sustainability</a:t>
              </a:r>
              <a:endParaRPr b="0" lang="en-US" sz="1800" spc="-1" strike="noStrike">
                <a:solidFill>
                  <a:srgbClr val="ffffff"/>
                </a:solidFill>
                <a:latin typeface="Arial"/>
                <a:ea typeface="DejaVu Sans"/>
              </a:endParaRPr>
            </a:p>
          </p:txBody>
        </p:sp>
        <p:sp>
          <p:nvSpPr>
            <p:cNvPr id="484" name="TextBox 12"/>
            <p:cNvSpPr/>
            <p:nvPr/>
          </p:nvSpPr>
          <p:spPr>
            <a:xfrm>
              <a:off x="6912000" y="5538960"/>
              <a:ext cx="2891160" cy="2959200"/>
            </a:xfrm>
            <a:prstGeom prst="rect">
              <a:avLst/>
            </a:prstGeom>
            <a:noFill/>
            <a:ln w="0">
              <a:noFill/>
            </a:ln>
          </p:spPr>
          <p:style>
            <a:lnRef idx="0"/>
            <a:fillRef idx="0"/>
            <a:effectRef idx="0"/>
            <a:fontRef idx="minor"/>
          </p:style>
          <p:txBody>
            <a:bodyPr lIns="56160" rIns="56160" tIns="56160" bIns="56160" anchor="ctr">
              <a:noAutofit/>
            </a:bodyPr>
            <a:p>
              <a:pPr>
                <a:lnSpc>
                  <a:spcPts val="2341"/>
                </a:lnSpc>
              </a:pPr>
              <a:r>
                <a:rPr b="0" lang="en-US" sz="1800" spc="-1" strike="noStrike">
                  <a:solidFill>
                    <a:srgbClr val="ffffff"/>
                  </a:solidFill>
                  <a:latin typeface="Montserrat Classic"/>
                  <a:ea typeface="DejaVu Sans"/>
                </a:rPr>
                <a:t>Economic Sustainability:</a:t>
              </a:r>
              <a:endParaRPr b="0" lang="en-US" sz="1800" spc="-1" strike="noStrike">
                <a:solidFill>
                  <a:srgbClr val="000000"/>
                </a:solidFill>
                <a:latin typeface="Arial"/>
              </a:endParaRPr>
            </a:p>
          </p:txBody>
        </p:sp>
      </p:grpSp>
      <p:grpSp>
        <p:nvGrpSpPr>
          <p:cNvPr id="485" name="Group 13"/>
          <p:cNvGrpSpPr/>
          <p:nvPr/>
        </p:nvGrpSpPr>
        <p:grpSpPr>
          <a:xfrm>
            <a:off x="897480" y="3723120"/>
            <a:ext cx="4613760" cy="4780440"/>
            <a:chOff x="897480" y="3723120"/>
            <a:chExt cx="4613760" cy="4780440"/>
          </a:xfrm>
        </p:grpSpPr>
        <p:sp>
          <p:nvSpPr>
            <p:cNvPr id="486" name="Freeform 14"/>
            <p:cNvSpPr/>
            <p:nvPr/>
          </p:nvSpPr>
          <p:spPr>
            <a:xfrm>
              <a:off x="897480" y="3782880"/>
              <a:ext cx="4613760" cy="4720680"/>
            </a:xfrm>
            <a:custGeom>
              <a:avLst/>
              <a:gdLst>
                <a:gd name="textAreaLeft" fmla="*/ 0 w 4613760"/>
                <a:gd name="textAreaRight" fmla="*/ 4614480 w 4613760"/>
                <a:gd name="textAreaTop" fmla="*/ 0 h 4720680"/>
                <a:gd name="textAreaBottom" fmla="*/ 4721400 h 4720680"/>
              </a:gdLst>
              <a:ahLst/>
              <a:rect l="textAreaLeft" t="textAreaTop" r="textAreaRight" b="textAreaBottom"/>
              <a:pathLst>
                <a:path w="1296881" h="1288136">
                  <a:moveTo>
                    <a:pt x="33555" y="0"/>
                  </a:moveTo>
                  <a:lnTo>
                    <a:pt x="1263326" y="0"/>
                  </a:lnTo>
                  <a:cubicBezTo>
                    <a:pt x="1281858" y="0"/>
                    <a:pt x="1296881" y="15023"/>
                    <a:pt x="1296881" y="33555"/>
                  </a:cubicBezTo>
                  <a:lnTo>
                    <a:pt x="1296881" y="1254580"/>
                  </a:lnTo>
                  <a:cubicBezTo>
                    <a:pt x="1296881" y="1273112"/>
                    <a:pt x="1281858" y="1288136"/>
                    <a:pt x="1263326" y="1288136"/>
                  </a:cubicBezTo>
                  <a:lnTo>
                    <a:pt x="33555" y="1288136"/>
                  </a:lnTo>
                  <a:cubicBezTo>
                    <a:pt x="15023" y="1288136"/>
                    <a:pt x="0" y="1273112"/>
                    <a:pt x="0" y="1254580"/>
                  </a:cubicBezTo>
                  <a:lnTo>
                    <a:pt x="0" y="33555"/>
                  </a:lnTo>
                  <a:cubicBezTo>
                    <a:pt x="0" y="15023"/>
                    <a:pt x="15023" y="0"/>
                    <a:pt x="33555" y="0"/>
                  </a:cubicBezTo>
                  <a:close/>
                </a:path>
              </a:pathLst>
            </a:custGeom>
            <a:noFill/>
            <a:ln cap="sq" w="5715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87" name="TextBox 15"/>
            <p:cNvSpPr/>
            <p:nvPr/>
          </p:nvSpPr>
          <p:spPr>
            <a:xfrm>
              <a:off x="897480" y="3723120"/>
              <a:ext cx="2891160" cy="2609640"/>
            </a:xfrm>
            <a:prstGeom prst="rect">
              <a:avLst/>
            </a:prstGeom>
            <a:noFill/>
            <a:ln w="0">
              <a:noFill/>
            </a:ln>
          </p:spPr>
          <p:style>
            <a:lnRef idx="0"/>
            <a:fillRef idx="0"/>
            <a:effectRef idx="0"/>
            <a:fontRef idx="minor"/>
          </p:style>
          <p:txBody>
            <a:bodyPr lIns="56160" rIns="56160" tIns="56160" bIns="561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488" name="Group 16"/>
          <p:cNvGrpSpPr/>
          <p:nvPr/>
        </p:nvGrpSpPr>
        <p:grpSpPr>
          <a:xfrm>
            <a:off x="897480" y="5551200"/>
            <a:ext cx="4613760" cy="2959200"/>
            <a:chOff x="897480" y="5551200"/>
            <a:chExt cx="4613760" cy="2959200"/>
          </a:xfrm>
        </p:grpSpPr>
        <p:sp>
          <p:nvSpPr>
            <p:cNvPr id="489" name="Freeform 17"/>
            <p:cNvSpPr/>
            <p:nvPr/>
          </p:nvSpPr>
          <p:spPr>
            <a:xfrm>
              <a:off x="897480" y="5618880"/>
              <a:ext cx="4613760" cy="450720"/>
            </a:xfrm>
            <a:custGeom>
              <a:avLst/>
              <a:gdLst>
                <a:gd name="textAreaLeft" fmla="*/ 0 w 4613760"/>
                <a:gd name="textAreaRight" fmla="*/ 4614480 w 4613760"/>
                <a:gd name="textAreaTop" fmla="*/ 0 h 450720"/>
                <a:gd name="textAreaBottom" fmla="*/ 451440 h 450720"/>
              </a:gdLst>
              <a:ahLst/>
              <a:rect l="textAreaLeft" t="textAreaTop" r="textAreaRight" b="textAreaBottom"/>
              <a:pathLst>
                <a:path w="1296881" h="126923">
                  <a:moveTo>
                    <a:pt x="0" y="0"/>
                  </a:moveTo>
                  <a:lnTo>
                    <a:pt x="1296881" y="0"/>
                  </a:lnTo>
                  <a:lnTo>
                    <a:pt x="1296881" y="126923"/>
                  </a:lnTo>
                  <a:lnTo>
                    <a:pt x="0" y="126923"/>
                  </a:lnTo>
                  <a:close/>
                </a:path>
              </a:pathLst>
            </a:custGeom>
            <a:solidFill>
              <a:srgbClr val="000000"/>
            </a:solidFill>
            <a:ln w="0">
              <a:noFill/>
            </a:ln>
          </p:spPr>
          <p:style>
            <a:lnRef idx="0"/>
            <a:fillRef idx="0"/>
            <a:effectRef idx="0"/>
            <a:fontRef idx="minor"/>
          </p:style>
          <p:txBody>
            <a:bodyPr lIns="90000" rIns="90000" tIns="45000" bIns="45000" anchor="t">
              <a:noAutofit/>
            </a:bodyPr>
            <a:p>
              <a:pPr algn="ctr">
                <a:lnSpc>
                  <a:spcPts val="2341"/>
                </a:lnSpc>
              </a:pPr>
              <a:r>
                <a:rPr b="0" lang="en-US" sz="1800" spc="-1" strike="noStrike">
                  <a:solidFill>
                    <a:srgbClr val="ffffff"/>
                  </a:solidFill>
                  <a:latin typeface="Montserrat Classic"/>
                  <a:ea typeface="DejaVu Sans"/>
                </a:rPr>
                <a:t>Environmental Sustainability</a:t>
              </a:r>
              <a:endParaRPr b="0" lang="en-US" sz="1800" spc="-1" strike="noStrike">
                <a:solidFill>
                  <a:srgbClr val="ffffff"/>
                </a:solidFill>
                <a:latin typeface="Arial"/>
                <a:ea typeface="DejaVu Sans"/>
              </a:endParaRPr>
            </a:p>
          </p:txBody>
        </p:sp>
        <p:sp>
          <p:nvSpPr>
            <p:cNvPr id="490" name="TextBox 18"/>
            <p:cNvSpPr/>
            <p:nvPr/>
          </p:nvSpPr>
          <p:spPr>
            <a:xfrm>
              <a:off x="897480" y="5551200"/>
              <a:ext cx="2891160" cy="2959200"/>
            </a:xfrm>
            <a:prstGeom prst="rect">
              <a:avLst/>
            </a:prstGeom>
            <a:noFill/>
            <a:ln w="0">
              <a:noFill/>
            </a:ln>
          </p:spPr>
          <p:style>
            <a:lnRef idx="0"/>
            <a:fillRef idx="0"/>
            <a:effectRef idx="0"/>
            <a:fontRef idx="minor"/>
          </p:style>
          <p:txBody>
            <a:bodyPr lIns="56160" rIns="56160" tIns="56160" bIns="56160" anchor="ctr">
              <a:noAutofit/>
            </a:bodyPr>
            <a:p>
              <a:pPr algn="ctr">
                <a:lnSpc>
                  <a:spcPts val="2341"/>
                </a:lnSpc>
              </a:pPr>
              <a:r>
                <a:rPr b="0" lang="en-US" sz="1800" spc="-1" strike="noStrike">
                  <a:solidFill>
                    <a:srgbClr val="ffffff"/>
                  </a:solidFill>
                  <a:latin typeface="Montserrat Classic"/>
                  <a:ea typeface="DejaVu Sans"/>
                </a:rPr>
                <a:t>Environmental Sustainability</a:t>
              </a:r>
              <a:endParaRPr b="0" lang="en-US" sz="1800" spc="-1" strike="noStrike">
                <a:solidFill>
                  <a:srgbClr val="000000"/>
                </a:solidFill>
                <a:latin typeface="Arial"/>
              </a:endParaRPr>
            </a:p>
          </p:txBody>
        </p:sp>
      </p:grpSp>
      <p:sp>
        <p:nvSpPr>
          <p:cNvPr id="491" name="Freeform 19"/>
          <p:cNvSpPr/>
          <p:nvPr/>
        </p:nvSpPr>
        <p:spPr>
          <a:xfrm>
            <a:off x="2634120" y="4092480"/>
            <a:ext cx="1140480" cy="1149120"/>
          </a:xfrm>
          <a:custGeom>
            <a:avLst/>
            <a:gdLst>
              <a:gd name="textAreaLeft" fmla="*/ 0 w 1140480"/>
              <a:gd name="textAreaRight" fmla="*/ 1141200 w 1140480"/>
              <a:gd name="textAreaTop" fmla="*/ 0 h 1149120"/>
              <a:gd name="textAreaBottom" fmla="*/ 1149840 h 1149120"/>
            </a:gdLst>
            <a:ahLst/>
            <a:rect l="textAreaLeft" t="textAreaTop" r="textAreaRight" b="textAreaBottom"/>
            <a:pathLst>
              <a:path w="1141244" h="1149868">
                <a:moveTo>
                  <a:pt x="0" y="0"/>
                </a:moveTo>
                <a:lnTo>
                  <a:pt x="1141243" y="0"/>
                </a:lnTo>
                <a:lnTo>
                  <a:pt x="1141243" y="1149867"/>
                </a:lnTo>
                <a:lnTo>
                  <a:pt x="0" y="1149867"/>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492" name="Group 20"/>
          <p:cNvGrpSpPr/>
          <p:nvPr/>
        </p:nvGrpSpPr>
        <p:grpSpPr>
          <a:xfrm>
            <a:off x="12633120" y="3723120"/>
            <a:ext cx="4863960" cy="4775040"/>
            <a:chOff x="12633120" y="3723120"/>
            <a:chExt cx="4863960" cy="4775040"/>
          </a:xfrm>
        </p:grpSpPr>
        <p:sp>
          <p:nvSpPr>
            <p:cNvPr id="493" name="Freeform 21"/>
            <p:cNvSpPr/>
            <p:nvPr/>
          </p:nvSpPr>
          <p:spPr>
            <a:xfrm>
              <a:off x="12633120" y="3792600"/>
              <a:ext cx="4863960" cy="4705560"/>
            </a:xfrm>
            <a:custGeom>
              <a:avLst/>
              <a:gdLst>
                <a:gd name="textAreaLeft" fmla="*/ 0 w 4863960"/>
                <a:gd name="textAreaRight" fmla="*/ 4864680 w 4863960"/>
                <a:gd name="textAreaTop" fmla="*/ 0 h 4705560"/>
                <a:gd name="textAreaBottom" fmla="*/ 4706280 h 4705560"/>
              </a:gdLst>
              <a:ahLst/>
              <a:rect l="textAreaLeft" t="textAreaTop" r="textAreaRight" b="textAreaBottom"/>
              <a:pathLst>
                <a:path w="1367235" h="1288136">
                  <a:moveTo>
                    <a:pt x="31828" y="0"/>
                  </a:moveTo>
                  <a:lnTo>
                    <a:pt x="1335407" y="0"/>
                  </a:lnTo>
                  <a:cubicBezTo>
                    <a:pt x="1352985" y="0"/>
                    <a:pt x="1367235" y="14250"/>
                    <a:pt x="1367235" y="31828"/>
                  </a:cubicBezTo>
                  <a:lnTo>
                    <a:pt x="1367235" y="1256307"/>
                  </a:lnTo>
                  <a:cubicBezTo>
                    <a:pt x="1367235" y="1264749"/>
                    <a:pt x="1363882" y="1272844"/>
                    <a:pt x="1357913" y="1278813"/>
                  </a:cubicBezTo>
                  <a:cubicBezTo>
                    <a:pt x="1351944" y="1284782"/>
                    <a:pt x="1343848" y="1288136"/>
                    <a:pt x="1335407" y="1288136"/>
                  </a:cubicBezTo>
                  <a:lnTo>
                    <a:pt x="31828" y="1288136"/>
                  </a:lnTo>
                  <a:cubicBezTo>
                    <a:pt x="23387" y="1288136"/>
                    <a:pt x="15291" y="1284782"/>
                    <a:pt x="9322" y="1278813"/>
                  </a:cubicBezTo>
                  <a:cubicBezTo>
                    <a:pt x="3353" y="1272844"/>
                    <a:pt x="0" y="1264749"/>
                    <a:pt x="0" y="1256307"/>
                  </a:cubicBezTo>
                  <a:lnTo>
                    <a:pt x="0" y="31828"/>
                  </a:lnTo>
                  <a:cubicBezTo>
                    <a:pt x="0" y="23387"/>
                    <a:pt x="3353" y="15291"/>
                    <a:pt x="9322" y="9322"/>
                  </a:cubicBezTo>
                  <a:cubicBezTo>
                    <a:pt x="15291" y="3353"/>
                    <a:pt x="23387" y="0"/>
                    <a:pt x="31828" y="0"/>
                  </a:cubicBezTo>
                  <a:close/>
                </a:path>
              </a:pathLst>
            </a:custGeom>
            <a:noFill/>
            <a:ln cap="sq" w="5715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94" name="TextBox 22"/>
            <p:cNvSpPr/>
            <p:nvPr/>
          </p:nvSpPr>
          <p:spPr>
            <a:xfrm>
              <a:off x="12633120" y="3723120"/>
              <a:ext cx="2891160" cy="3038400"/>
            </a:xfrm>
            <a:prstGeom prst="rect">
              <a:avLst/>
            </a:prstGeom>
            <a:noFill/>
            <a:ln w="0">
              <a:noFill/>
            </a:ln>
          </p:spPr>
          <p:style>
            <a:lnRef idx="0"/>
            <a:fillRef idx="0"/>
            <a:effectRef idx="0"/>
            <a:fontRef idx="minor"/>
          </p:style>
          <p:txBody>
            <a:bodyPr lIns="56160" rIns="56160" tIns="56160" bIns="561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495" name="Group 23"/>
          <p:cNvGrpSpPr/>
          <p:nvPr/>
        </p:nvGrpSpPr>
        <p:grpSpPr>
          <a:xfrm>
            <a:off x="12633120" y="5538960"/>
            <a:ext cx="4863960" cy="2959200"/>
            <a:chOff x="12633120" y="5538960"/>
            <a:chExt cx="4863960" cy="2959200"/>
          </a:xfrm>
        </p:grpSpPr>
        <p:sp>
          <p:nvSpPr>
            <p:cNvPr id="496" name="Freeform 24"/>
            <p:cNvSpPr/>
            <p:nvPr/>
          </p:nvSpPr>
          <p:spPr>
            <a:xfrm>
              <a:off x="12633120" y="5606640"/>
              <a:ext cx="4863960" cy="474840"/>
            </a:xfrm>
            <a:custGeom>
              <a:avLst/>
              <a:gdLst>
                <a:gd name="textAreaLeft" fmla="*/ 0 w 4863960"/>
                <a:gd name="textAreaRight" fmla="*/ 4864680 w 4863960"/>
                <a:gd name="textAreaTop" fmla="*/ 0 h 474840"/>
                <a:gd name="textAreaBottom" fmla="*/ 475560 h 474840"/>
              </a:gdLst>
              <a:ahLst/>
              <a:rect l="textAreaLeft" t="textAreaTop" r="textAreaRight" b="textAreaBottom"/>
              <a:pathLst>
                <a:path w="1367235" h="133695">
                  <a:moveTo>
                    <a:pt x="0" y="0"/>
                  </a:moveTo>
                  <a:lnTo>
                    <a:pt x="1367235" y="0"/>
                  </a:lnTo>
                  <a:lnTo>
                    <a:pt x="1367235" y="133695"/>
                  </a:lnTo>
                  <a:lnTo>
                    <a:pt x="0" y="133695"/>
                  </a:lnTo>
                  <a:close/>
                </a:path>
              </a:pathLst>
            </a:custGeom>
            <a:solidFill>
              <a:srgbClr val="000000"/>
            </a:solidFill>
            <a:ln w="0">
              <a:noFill/>
            </a:ln>
          </p:spPr>
          <p:style>
            <a:lnRef idx="0"/>
            <a:fillRef idx="0"/>
            <a:effectRef idx="0"/>
            <a:fontRef idx="minor"/>
          </p:style>
          <p:txBody>
            <a:bodyPr lIns="90000" rIns="90000" tIns="45000" bIns="45000" anchor="t">
              <a:noAutofit/>
            </a:bodyPr>
            <a:p>
              <a:pPr algn="ctr">
                <a:lnSpc>
                  <a:spcPts val="2341"/>
                </a:lnSpc>
              </a:pPr>
              <a:r>
                <a:rPr b="0" lang="en-US" sz="1800" spc="-1" strike="noStrike">
                  <a:solidFill>
                    <a:srgbClr val="ffffff"/>
                  </a:solidFill>
                  <a:latin typeface="Montserrat Classic"/>
                  <a:ea typeface="DejaVu Sans"/>
                </a:rPr>
                <a:t>Social Consideration</a:t>
              </a:r>
              <a:endParaRPr b="0" lang="en-US" sz="1800" spc="-1" strike="noStrike">
                <a:solidFill>
                  <a:srgbClr val="ffffff"/>
                </a:solidFill>
                <a:latin typeface="Arial"/>
                <a:ea typeface="DejaVu Sans"/>
              </a:endParaRPr>
            </a:p>
          </p:txBody>
        </p:sp>
        <p:sp>
          <p:nvSpPr>
            <p:cNvPr id="497" name="TextBox 25"/>
            <p:cNvSpPr/>
            <p:nvPr/>
          </p:nvSpPr>
          <p:spPr>
            <a:xfrm>
              <a:off x="12633120" y="5538960"/>
              <a:ext cx="2891160" cy="2959200"/>
            </a:xfrm>
            <a:prstGeom prst="rect">
              <a:avLst/>
            </a:prstGeom>
            <a:noFill/>
            <a:ln w="0">
              <a:noFill/>
            </a:ln>
          </p:spPr>
          <p:style>
            <a:lnRef idx="0"/>
            <a:fillRef idx="0"/>
            <a:effectRef idx="0"/>
            <a:fontRef idx="minor"/>
          </p:style>
          <p:txBody>
            <a:bodyPr lIns="56160" rIns="56160" tIns="56160" bIns="56160" anchor="ctr">
              <a:noAutofit/>
            </a:bodyPr>
            <a:p>
              <a:pPr algn="ctr">
                <a:lnSpc>
                  <a:spcPts val="2341"/>
                </a:lnSpc>
              </a:pPr>
              <a:r>
                <a:rPr b="0" lang="en-US" sz="1800" spc="-1" strike="noStrike">
                  <a:solidFill>
                    <a:srgbClr val="ffffff"/>
                  </a:solidFill>
                  <a:latin typeface="Montserrat Classic"/>
                  <a:ea typeface="DejaVu Sans"/>
                </a:rPr>
                <a:t>Social Consideration </a:t>
              </a:r>
              <a:endParaRPr b="0" lang="en-US" sz="1800" spc="-1" strike="noStrike">
                <a:solidFill>
                  <a:srgbClr val="000000"/>
                </a:solidFill>
                <a:latin typeface="Arial"/>
              </a:endParaRPr>
            </a:p>
          </p:txBody>
        </p:sp>
      </p:grpSp>
      <p:sp>
        <p:nvSpPr>
          <p:cNvPr id="498" name="Freeform 26"/>
          <p:cNvSpPr/>
          <p:nvPr/>
        </p:nvSpPr>
        <p:spPr>
          <a:xfrm>
            <a:off x="8600760" y="4005000"/>
            <a:ext cx="1066680" cy="1236960"/>
          </a:xfrm>
          <a:custGeom>
            <a:avLst/>
            <a:gdLst>
              <a:gd name="textAreaLeft" fmla="*/ 0 w 1066680"/>
              <a:gd name="textAreaRight" fmla="*/ 1067400 w 1066680"/>
              <a:gd name="textAreaTop" fmla="*/ 0 h 1236960"/>
              <a:gd name="textAreaBottom" fmla="*/ 1237680 h 1236960"/>
            </a:gdLst>
            <a:ahLst/>
            <a:rect l="textAreaLeft" t="textAreaTop" r="textAreaRight" b="textAreaBottom"/>
            <a:pathLst>
              <a:path w="1067349" h="1237506">
                <a:moveTo>
                  <a:pt x="0" y="0"/>
                </a:moveTo>
                <a:lnTo>
                  <a:pt x="1067349" y="0"/>
                </a:lnTo>
                <a:lnTo>
                  <a:pt x="1067349" y="1237506"/>
                </a:lnTo>
                <a:lnTo>
                  <a:pt x="0" y="1237506"/>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9" name="Freeform 27"/>
          <p:cNvSpPr/>
          <p:nvPr/>
        </p:nvSpPr>
        <p:spPr>
          <a:xfrm>
            <a:off x="14365080" y="4159440"/>
            <a:ext cx="1313280" cy="1229760"/>
          </a:xfrm>
          <a:custGeom>
            <a:avLst/>
            <a:gdLst>
              <a:gd name="textAreaLeft" fmla="*/ 0 w 1313280"/>
              <a:gd name="textAreaRight" fmla="*/ 1314000 w 1313280"/>
              <a:gd name="textAreaTop" fmla="*/ 0 h 1229760"/>
              <a:gd name="textAreaBottom" fmla="*/ 1230480 h 1229760"/>
            </a:gdLst>
            <a:ahLst/>
            <a:rect l="textAreaLeft" t="textAreaTop" r="textAreaRight" b="textAreaBottom"/>
            <a:pathLst>
              <a:path w="1314010" h="1230391">
                <a:moveTo>
                  <a:pt x="0" y="0"/>
                </a:moveTo>
                <a:lnTo>
                  <a:pt x="1314010" y="0"/>
                </a:lnTo>
                <a:lnTo>
                  <a:pt x="1314010" y="1230391"/>
                </a:lnTo>
                <a:lnTo>
                  <a:pt x="0" y="1230391"/>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0" name="TextBox 33"/>
          <p:cNvSpPr/>
          <p:nvPr/>
        </p:nvSpPr>
        <p:spPr>
          <a:xfrm>
            <a:off x="1720800" y="776160"/>
            <a:ext cx="7584840" cy="2739240"/>
          </a:xfrm>
          <a:prstGeom prst="rect">
            <a:avLst/>
          </a:prstGeom>
          <a:noFill/>
          <a:ln w="0">
            <a:noFill/>
          </a:ln>
        </p:spPr>
        <p:style>
          <a:lnRef idx="0"/>
          <a:fillRef idx="0"/>
          <a:effectRef idx="0"/>
          <a:fontRef idx="minor"/>
        </p:style>
        <p:txBody>
          <a:bodyPr lIns="0" rIns="0" tIns="0" bIns="0" anchor="t">
            <a:spAutoFit/>
          </a:bodyPr>
          <a:p>
            <a:pPr>
              <a:lnSpc>
                <a:spcPts val="10786"/>
              </a:lnSpc>
            </a:pPr>
            <a:r>
              <a:rPr b="0" lang="en-US" sz="7700" spc="-1" strike="noStrike">
                <a:solidFill>
                  <a:srgbClr val="000000"/>
                </a:solidFill>
                <a:latin typeface="Archivo Black"/>
                <a:ea typeface="DejaVu Sans"/>
              </a:rPr>
              <a:t>Business Sustainability</a:t>
            </a:r>
            <a:endParaRPr b="0" lang="en-US" sz="7700" spc="-1" strike="noStrike">
              <a:solidFill>
                <a:srgbClr val="000000"/>
              </a:solidFill>
              <a:latin typeface="Arial"/>
            </a:endParaRPr>
          </a:p>
        </p:txBody>
      </p:sp>
      <p:sp>
        <p:nvSpPr>
          <p:cNvPr id="501" name="TextBox 34"/>
          <p:cNvSpPr/>
          <p:nvPr/>
        </p:nvSpPr>
        <p:spPr>
          <a:xfrm>
            <a:off x="6969960" y="6172200"/>
            <a:ext cx="4328280" cy="2271600"/>
          </a:xfrm>
          <a:prstGeom prst="rect">
            <a:avLst/>
          </a:prstGeom>
          <a:noFill/>
          <a:ln w="0">
            <a:noFill/>
          </a:ln>
        </p:spPr>
        <p:style>
          <a:lnRef idx="0"/>
          <a:fillRef idx="0"/>
          <a:effectRef idx="0"/>
          <a:fontRef idx="minor"/>
        </p:style>
        <p:txBody>
          <a:bodyPr lIns="0" rIns="0" tIns="0" bIns="0" anchor="t">
            <a:spAutoFit/>
          </a:bodyPr>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Diversifies revenue through subscriptions and targeted ads.</a:t>
            </a:r>
            <a:endParaRPr b="0" lang="en-US" sz="1440" spc="-1" strike="noStrike">
              <a:solidFill>
                <a:srgbClr val="000000"/>
              </a:solidFill>
              <a:latin typeface="Arial"/>
            </a:endParaRPr>
          </a:p>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Analyzes user behavior for personalized advertising.</a:t>
            </a:r>
            <a:endParaRPr b="0" lang="en-US" sz="1440" spc="-1" strike="noStrike">
              <a:solidFill>
                <a:srgbClr val="000000"/>
              </a:solidFill>
              <a:latin typeface="Arial"/>
            </a:endParaRPr>
          </a:p>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Optimizes server costs and third-party integrations.</a:t>
            </a:r>
            <a:endParaRPr b="0" lang="en-US" sz="1440" spc="-1" strike="noStrike">
              <a:solidFill>
                <a:srgbClr val="000000"/>
              </a:solidFill>
              <a:latin typeface="Arial"/>
            </a:endParaRPr>
          </a:p>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Implements dynamic server resource allocation for energy savings.</a:t>
            </a:r>
            <a:endParaRPr b="0" lang="en-US" sz="1440" spc="-1" strike="noStrike">
              <a:solidFill>
                <a:srgbClr val="000000"/>
              </a:solidFill>
              <a:latin typeface="Arial"/>
            </a:endParaRPr>
          </a:p>
          <a:p>
            <a:pPr>
              <a:lnSpc>
                <a:spcPts val="1987"/>
              </a:lnSpc>
              <a:tabLst>
                <a:tab algn="l" pos="0"/>
              </a:tabLst>
            </a:pPr>
            <a:endParaRPr b="0" lang="en-US" sz="1800" spc="-1" strike="noStrike">
              <a:solidFill>
                <a:srgbClr val="000000"/>
              </a:solidFill>
              <a:latin typeface="Arial"/>
            </a:endParaRPr>
          </a:p>
        </p:txBody>
      </p:sp>
      <p:sp>
        <p:nvSpPr>
          <p:cNvPr id="502" name="TextBox 35"/>
          <p:cNvSpPr/>
          <p:nvPr/>
        </p:nvSpPr>
        <p:spPr>
          <a:xfrm>
            <a:off x="960120" y="6232320"/>
            <a:ext cx="4488120" cy="2271240"/>
          </a:xfrm>
          <a:prstGeom prst="rect">
            <a:avLst/>
          </a:prstGeom>
          <a:noFill/>
          <a:ln w="0">
            <a:noFill/>
          </a:ln>
        </p:spPr>
        <p:style>
          <a:lnRef idx="0"/>
          <a:fillRef idx="0"/>
          <a:effectRef idx="0"/>
          <a:fontRef idx="minor"/>
        </p:style>
        <p:txBody>
          <a:bodyPr lIns="0" rIns="0" tIns="0" bIns="0" anchor="t">
            <a:spAutoFit/>
          </a:bodyPr>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Prioritizes energy efficiency and user safety.</a:t>
            </a:r>
            <a:endParaRPr b="0" lang="en-US" sz="1440" spc="-1" strike="noStrike">
              <a:solidFill>
                <a:srgbClr val="000000"/>
              </a:solidFill>
              <a:latin typeface="Arial"/>
            </a:endParaRPr>
          </a:p>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Optimizes background processes, minimizing battery usage.</a:t>
            </a:r>
            <a:endParaRPr b="0" lang="en-US" sz="1440" spc="-1" strike="noStrike">
              <a:solidFill>
                <a:srgbClr val="000000"/>
              </a:solidFill>
              <a:latin typeface="Arial"/>
            </a:endParaRPr>
          </a:p>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Promotes emission reduction via eco-friendly commuting routes.</a:t>
            </a:r>
            <a:endParaRPr b="0" lang="en-US" sz="1440" spc="-1" strike="noStrike">
              <a:solidFill>
                <a:srgbClr val="000000"/>
              </a:solidFill>
              <a:latin typeface="Arial"/>
            </a:endParaRPr>
          </a:p>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Uses geolocation and mapping APIs for carbon emissions reduction.</a:t>
            </a:r>
            <a:endParaRPr b="0" lang="en-US" sz="1440" spc="-1" strike="noStrike">
              <a:solidFill>
                <a:srgbClr val="000000"/>
              </a:solidFill>
              <a:latin typeface="Arial"/>
            </a:endParaRPr>
          </a:p>
          <a:p>
            <a:pPr>
              <a:lnSpc>
                <a:spcPts val="1987"/>
              </a:lnSpc>
              <a:tabLst>
                <a:tab algn="l" pos="0"/>
              </a:tabLst>
            </a:pPr>
            <a:endParaRPr b="0" lang="en-US" sz="1800" spc="-1" strike="noStrike">
              <a:solidFill>
                <a:srgbClr val="000000"/>
              </a:solidFill>
              <a:latin typeface="Arial"/>
            </a:endParaRPr>
          </a:p>
        </p:txBody>
      </p:sp>
      <p:sp>
        <p:nvSpPr>
          <p:cNvPr id="503" name="TextBox 36"/>
          <p:cNvSpPr/>
          <p:nvPr/>
        </p:nvSpPr>
        <p:spPr>
          <a:xfrm>
            <a:off x="12758760" y="6232320"/>
            <a:ext cx="4526280" cy="1766160"/>
          </a:xfrm>
          <a:prstGeom prst="rect">
            <a:avLst/>
          </a:prstGeom>
          <a:noFill/>
          <a:ln w="0">
            <a:noFill/>
          </a:ln>
        </p:spPr>
        <p:style>
          <a:lnRef idx="0"/>
          <a:fillRef idx="0"/>
          <a:effectRef idx="0"/>
          <a:fontRef idx="minor"/>
        </p:style>
        <p:txBody>
          <a:bodyPr lIns="0" rIns="0" tIns="0" bIns="0" anchor="t">
            <a:spAutoFit/>
          </a:bodyPr>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Prioritizes user data protection with AES-256 encryption.</a:t>
            </a:r>
            <a:endParaRPr b="0" lang="en-US" sz="1440" spc="-1" strike="noStrike">
              <a:solidFill>
                <a:srgbClr val="000000"/>
              </a:solidFill>
              <a:latin typeface="Arial"/>
            </a:endParaRPr>
          </a:p>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Ensures data security through military-grade encryption.</a:t>
            </a:r>
            <a:endParaRPr b="0" lang="en-US" sz="1440" spc="-1" strike="noStrike">
              <a:solidFill>
                <a:srgbClr val="000000"/>
              </a:solidFill>
              <a:latin typeface="Arial"/>
            </a:endParaRPr>
          </a:p>
          <a:p>
            <a:pPr lvl="1" marL="311040" indent="-155520">
              <a:lnSpc>
                <a:spcPts val="1987"/>
              </a:lnSpc>
              <a:buClr>
                <a:srgbClr val="000000"/>
              </a:buClr>
              <a:buFont typeface="Arial"/>
              <a:buChar char="•"/>
            </a:pPr>
            <a:r>
              <a:rPr b="0" lang="en-US" sz="1440" spc="137" strike="noStrike">
                <a:solidFill>
                  <a:srgbClr val="000000"/>
                </a:solidFill>
                <a:latin typeface="Montserrat Light"/>
                <a:ea typeface="DejaVu Sans"/>
              </a:rPr>
              <a:t>Guarantees secure data transmission and storage.</a:t>
            </a:r>
            <a:endParaRPr b="0" lang="en-US" sz="1440" spc="-1" strike="noStrike">
              <a:solidFill>
                <a:srgbClr val="000000"/>
              </a:solidFill>
              <a:latin typeface="Arial"/>
            </a:endParaRPr>
          </a:p>
          <a:p>
            <a:pPr>
              <a:lnSpc>
                <a:spcPts val="1987"/>
              </a:lnSpc>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Freeform 2"/>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505" name="Group 3"/>
          <p:cNvGrpSpPr/>
          <p:nvPr/>
        </p:nvGrpSpPr>
        <p:grpSpPr>
          <a:xfrm>
            <a:off x="641160" y="237960"/>
            <a:ext cx="17004960" cy="9202680"/>
            <a:chOff x="641160" y="237960"/>
            <a:chExt cx="17004960" cy="9202680"/>
          </a:xfrm>
        </p:grpSpPr>
        <p:sp>
          <p:nvSpPr>
            <p:cNvPr id="506" name="Freeform 4"/>
            <p:cNvSpPr/>
            <p:nvPr/>
          </p:nvSpPr>
          <p:spPr>
            <a:xfrm>
              <a:off x="641160" y="311040"/>
              <a:ext cx="17004960" cy="9129600"/>
            </a:xfrm>
            <a:custGeom>
              <a:avLst/>
              <a:gdLst>
                <a:gd name="textAreaLeft" fmla="*/ 0 w 17004960"/>
                <a:gd name="textAreaRight" fmla="*/ 17005680 w 17004960"/>
                <a:gd name="textAreaTop" fmla="*/ 0 h 9129600"/>
                <a:gd name="textAreaBottom" fmla="*/ 9130320 h 9129600"/>
              </a:gdLst>
              <a:ahLst/>
              <a:rect l="textAreaLeft" t="textAreaTop" r="textAreaRight" b="textAreaBottom"/>
              <a:pathLst>
                <a:path w="4412910" h="2369267">
                  <a:moveTo>
                    <a:pt x="11381" y="0"/>
                  </a:moveTo>
                  <a:lnTo>
                    <a:pt x="4401529" y="0"/>
                  </a:lnTo>
                  <a:cubicBezTo>
                    <a:pt x="4407814" y="0"/>
                    <a:pt x="4412910" y="5096"/>
                    <a:pt x="4412910" y="11381"/>
                  </a:cubicBezTo>
                  <a:lnTo>
                    <a:pt x="4412910" y="2357886"/>
                  </a:lnTo>
                  <a:cubicBezTo>
                    <a:pt x="4412910" y="2364172"/>
                    <a:pt x="4407814" y="2369267"/>
                    <a:pt x="4401529" y="2369267"/>
                  </a:cubicBezTo>
                  <a:lnTo>
                    <a:pt x="11381" y="2369267"/>
                  </a:lnTo>
                  <a:cubicBezTo>
                    <a:pt x="5096" y="2369267"/>
                    <a:pt x="0" y="2364172"/>
                    <a:pt x="0" y="2357886"/>
                  </a:cubicBezTo>
                  <a:lnTo>
                    <a:pt x="0" y="11381"/>
                  </a:lnTo>
                  <a:cubicBezTo>
                    <a:pt x="0" y="5096"/>
                    <a:pt x="5096" y="0"/>
                    <a:pt x="11381" y="0"/>
                  </a:cubicBezTo>
                  <a:close/>
                </a:path>
              </a:pathLst>
            </a:custGeom>
            <a:solidFill>
              <a:srgbClr val="ffffff">
                <a:alpha val="87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7" name="TextBox 5"/>
            <p:cNvSpPr/>
            <p:nvPr/>
          </p:nvSpPr>
          <p:spPr>
            <a:xfrm>
              <a:off x="641160" y="237960"/>
              <a:ext cx="3131640" cy="320508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508" name="Group 6"/>
          <p:cNvGrpSpPr/>
          <p:nvPr/>
        </p:nvGrpSpPr>
        <p:grpSpPr>
          <a:xfrm>
            <a:off x="2301480" y="3224520"/>
            <a:ext cx="5263920" cy="4667760"/>
            <a:chOff x="2301480" y="3224520"/>
            <a:chExt cx="5263920" cy="4667760"/>
          </a:xfrm>
        </p:grpSpPr>
        <p:sp>
          <p:nvSpPr>
            <p:cNvPr id="509" name="TextBox 7"/>
            <p:cNvSpPr/>
            <p:nvPr/>
          </p:nvSpPr>
          <p:spPr>
            <a:xfrm>
              <a:off x="2357280" y="4174920"/>
              <a:ext cx="3817440" cy="1383480"/>
            </a:xfrm>
            <a:prstGeom prst="rect">
              <a:avLst/>
            </a:prstGeom>
            <a:noFill/>
            <a:ln w="0">
              <a:noFill/>
            </a:ln>
          </p:spPr>
          <p:style>
            <a:lnRef idx="0"/>
            <a:fillRef idx="0"/>
            <a:effectRef idx="0"/>
            <a:fontRef idx="minor"/>
          </p:style>
          <p:txBody>
            <a:bodyPr lIns="0" rIns="0" tIns="0" bIns="0" anchor="t">
              <a:spAutoFit/>
            </a:bodyPr>
            <a:p>
              <a:pPr algn="ctr">
                <a:lnSpc>
                  <a:spcPts val="2724"/>
                </a:lnSpc>
              </a:pPr>
              <a:r>
                <a:rPr b="0" lang="en-US" sz="1940" spc="15" strike="noStrike">
                  <a:solidFill>
                    <a:srgbClr val="000000"/>
                  </a:solidFill>
                  <a:latin typeface="Canva Sans"/>
                  <a:ea typeface="DejaVu Sans"/>
                </a:rPr>
                <a:t>The overall quality of life and happiness of individuals, including physical, mental, and emotional health</a:t>
              </a:r>
              <a:endParaRPr b="0" lang="en-US" sz="1940" spc="-1" strike="noStrike">
                <a:solidFill>
                  <a:srgbClr val="000000"/>
                </a:solidFill>
                <a:latin typeface="Arial"/>
              </a:endParaRPr>
            </a:p>
          </p:txBody>
        </p:sp>
        <p:grpSp>
          <p:nvGrpSpPr>
            <p:cNvPr id="510" name="Group 8"/>
            <p:cNvGrpSpPr/>
            <p:nvPr/>
          </p:nvGrpSpPr>
          <p:grpSpPr>
            <a:xfrm>
              <a:off x="2301480" y="3496680"/>
              <a:ext cx="4137120" cy="3400920"/>
              <a:chOff x="2301480" y="3496680"/>
              <a:chExt cx="4137120" cy="3400920"/>
            </a:xfrm>
          </p:grpSpPr>
          <p:sp>
            <p:nvSpPr>
              <p:cNvPr id="511" name="Freeform 9"/>
              <p:cNvSpPr/>
              <p:nvPr/>
            </p:nvSpPr>
            <p:spPr>
              <a:xfrm>
                <a:off x="2301480" y="3684960"/>
                <a:ext cx="4137120" cy="2062440"/>
              </a:xfrm>
              <a:custGeom>
                <a:avLst/>
                <a:gdLst>
                  <a:gd name="textAreaLeft" fmla="*/ 0 w 4137120"/>
                  <a:gd name="textAreaRight" fmla="*/ 4137840 w 4137120"/>
                  <a:gd name="textAreaTop" fmla="*/ 0 h 2062440"/>
                  <a:gd name="textAreaBottom" fmla="*/ 2063160 h 2062440"/>
                </a:gdLst>
                <a:ahLst/>
                <a:rect l="textAreaLeft" t="textAreaTop" r="textAreaRight" b="textAreaBottom"/>
                <a:pathLst>
                  <a:path w="1046652" h="521901">
                    <a:moveTo>
                      <a:pt x="28924" y="0"/>
                    </a:moveTo>
                    <a:lnTo>
                      <a:pt x="1017728" y="0"/>
                    </a:lnTo>
                    <a:cubicBezTo>
                      <a:pt x="1033702" y="0"/>
                      <a:pt x="1046652" y="12950"/>
                      <a:pt x="1046652" y="28924"/>
                    </a:cubicBezTo>
                    <a:lnTo>
                      <a:pt x="1046652" y="492977"/>
                    </a:lnTo>
                    <a:cubicBezTo>
                      <a:pt x="1046652" y="508951"/>
                      <a:pt x="1033702" y="521901"/>
                      <a:pt x="1017728" y="521901"/>
                    </a:cubicBezTo>
                    <a:lnTo>
                      <a:pt x="28924" y="521901"/>
                    </a:lnTo>
                    <a:cubicBezTo>
                      <a:pt x="12950" y="521901"/>
                      <a:pt x="0" y="508951"/>
                      <a:pt x="0" y="492977"/>
                    </a:cubicBezTo>
                    <a:lnTo>
                      <a:pt x="0" y="28924"/>
                    </a:lnTo>
                    <a:cubicBezTo>
                      <a:pt x="0" y="12950"/>
                      <a:pt x="12950" y="0"/>
                      <a:pt x="28924" y="0"/>
                    </a:cubicBezTo>
                    <a:close/>
                  </a:path>
                </a:pathLst>
              </a:custGeom>
              <a:noFill/>
              <a:ln cap="sq" w="38100">
                <a:solidFill>
                  <a:srgbClr val="010101"/>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12" name="TextBox 10"/>
              <p:cNvSpPr/>
              <p:nvPr/>
            </p:nvSpPr>
            <p:spPr>
              <a:xfrm>
                <a:off x="2301480" y="3496680"/>
                <a:ext cx="3212640" cy="3400920"/>
              </a:xfrm>
              <a:prstGeom prst="rect">
                <a:avLst/>
              </a:prstGeom>
              <a:noFill/>
              <a:ln w="0">
                <a:noFill/>
              </a:ln>
            </p:spPr>
            <p:style>
              <a:lnRef idx="0"/>
              <a:fillRef idx="0"/>
              <a:effectRef idx="0"/>
              <a:fontRef idx="minor"/>
            </p:style>
            <p:txBody>
              <a:bodyPr lIns="50760" rIns="50760" tIns="50760" bIns="50760" anchor="ctr">
                <a:noAutofit/>
              </a:bodyPr>
              <a:p>
                <a:pPr algn="ctr">
                  <a:lnSpc>
                    <a:spcPts val="3212"/>
                  </a:lnSpc>
                </a:pPr>
                <a:endParaRPr b="0" lang="en-US" sz="1800" spc="-1" strike="noStrike">
                  <a:solidFill>
                    <a:srgbClr val="000000"/>
                  </a:solidFill>
                  <a:latin typeface="Calibri"/>
                  <a:ea typeface="DejaVu Sans"/>
                </a:endParaRPr>
              </a:p>
            </p:txBody>
          </p:sp>
        </p:grpSp>
        <p:grpSp>
          <p:nvGrpSpPr>
            <p:cNvPr id="513" name="Group 11"/>
            <p:cNvGrpSpPr/>
            <p:nvPr/>
          </p:nvGrpSpPr>
          <p:grpSpPr>
            <a:xfrm>
              <a:off x="3155760" y="3224520"/>
              <a:ext cx="4409640" cy="4667760"/>
              <a:chOff x="3155760" y="3224520"/>
              <a:chExt cx="4409640" cy="4667760"/>
            </a:xfrm>
          </p:grpSpPr>
          <p:sp>
            <p:nvSpPr>
              <p:cNvPr id="514" name="Freeform 12"/>
              <p:cNvSpPr/>
              <p:nvPr/>
            </p:nvSpPr>
            <p:spPr>
              <a:xfrm>
                <a:off x="3155760" y="3482640"/>
                <a:ext cx="2198880" cy="645120"/>
              </a:xfrm>
              <a:custGeom>
                <a:avLst/>
                <a:gdLst>
                  <a:gd name="textAreaLeft" fmla="*/ 0 w 2198880"/>
                  <a:gd name="textAreaRight" fmla="*/ 2199600 w 2198880"/>
                  <a:gd name="textAreaTop" fmla="*/ 0 h 645120"/>
                  <a:gd name="textAreaBottom" fmla="*/ 645840 h 645120"/>
                </a:gdLst>
                <a:ahLst/>
                <a:rect l="textAreaLeft" t="textAreaTop" r="textAreaRight" b="textAreaBottom"/>
                <a:pathLst>
                  <a:path w="405394" h="119033">
                    <a:moveTo>
                      <a:pt x="42320" y="0"/>
                    </a:moveTo>
                    <a:lnTo>
                      <a:pt x="363074" y="0"/>
                    </a:lnTo>
                    <a:cubicBezTo>
                      <a:pt x="386447" y="0"/>
                      <a:pt x="405394" y="18947"/>
                      <a:pt x="405394" y="42320"/>
                    </a:cubicBezTo>
                    <a:lnTo>
                      <a:pt x="405394" y="76713"/>
                    </a:lnTo>
                    <a:cubicBezTo>
                      <a:pt x="405394" y="100086"/>
                      <a:pt x="386447" y="119033"/>
                      <a:pt x="363074" y="119033"/>
                    </a:cubicBezTo>
                    <a:lnTo>
                      <a:pt x="42320" y="119033"/>
                    </a:lnTo>
                    <a:cubicBezTo>
                      <a:pt x="18947" y="119033"/>
                      <a:pt x="0" y="100086"/>
                      <a:pt x="0" y="76713"/>
                    </a:cubicBezTo>
                    <a:lnTo>
                      <a:pt x="0" y="42320"/>
                    </a:lnTo>
                    <a:cubicBezTo>
                      <a:pt x="0" y="18947"/>
                      <a:pt x="18947" y="0"/>
                      <a:pt x="42320" y="0"/>
                    </a:cubicBezTo>
                    <a:close/>
                  </a:path>
                </a:pathLst>
              </a:custGeom>
              <a:solidFill>
                <a:srgbClr val="999999"/>
              </a:solidFill>
              <a:ln w="0">
                <a:noFill/>
              </a:ln>
            </p:spPr>
            <p:style>
              <a:lnRef idx="0"/>
              <a:fillRef idx="0"/>
              <a:effectRef idx="0"/>
              <a:fontRef idx="minor"/>
            </p:style>
            <p:txBody>
              <a:bodyPr lIns="90000" rIns="90000" tIns="45000" bIns="45000" anchor="t">
                <a:noAutofit/>
              </a:bodyPr>
              <a:p>
                <a:pPr algn="ctr">
                  <a:lnSpc>
                    <a:spcPts val="3212"/>
                  </a:lnSpc>
                </a:pPr>
                <a:r>
                  <a:rPr b="0" lang="en-US" sz="2300" spc="18" strike="noStrike">
                    <a:solidFill>
                      <a:srgbClr val="ffffff"/>
                    </a:solidFill>
                    <a:latin typeface="Canva Sans Bold"/>
                    <a:ea typeface="DejaVu Sans"/>
                  </a:rPr>
                  <a:t>Well Being</a:t>
                </a:r>
                <a:endParaRPr b="0" lang="en-US" sz="2300" spc="-1" strike="noStrike">
                  <a:solidFill>
                    <a:srgbClr val="000000"/>
                  </a:solidFill>
                  <a:latin typeface="Arial"/>
                </a:endParaRPr>
              </a:p>
            </p:txBody>
          </p:sp>
          <p:sp>
            <p:nvSpPr>
              <p:cNvPr id="515" name="TextBox 13"/>
              <p:cNvSpPr/>
              <p:nvPr/>
            </p:nvSpPr>
            <p:spPr>
              <a:xfrm>
                <a:off x="3155760" y="3224520"/>
                <a:ext cx="4409640" cy="4667760"/>
              </a:xfrm>
              <a:prstGeom prst="rect">
                <a:avLst/>
              </a:prstGeom>
              <a:noFill/>
              <a:ln w="0">
                <a:noFill/>
              </a:ln>
            </p:spPr>
            <p:style>
              <a:lnRef idx="0"/>
              <a:fillRef idx="0"/>
              <a:effectRef idx="0"/>
              <a:fontRef idx="minor"/>
            </p:style>
            <p:txBody>
              <a:bodyPr lIns="50760" rIns="50760" tIns="50760" bIns="50760" anchor="ctr">
                <a:noAutofit/>
              </a:bodyPr>
              <a:p>
                <a:pPr algn="ctr">
                  <a:lnSpc>
                    <a:spcPts val="3212"/>
                  </a:lnSpc>
                </a:pPr>
                <a:endParaRPr b="0" lang="en-US" sz="1800" spc="-1" strike="noStrike">
                  <a:solidFill>
                    <a:srgbClr val="000000"/>
                  </a:solidFill>
                  <a:latin typeface="Arial"/>
                  <a:ea typeface="DejaVu Sans"/>
                </a:endParaRPr>
              </a:p>
            </p:txBody>
          </p:sp>
        </p:grpSp>
      </p:grpSp>
      <p:grpSp>
        <p:nvGrpSpPr>
          <p:cNvPr id="516" name="Group 14"/>
          <p:cNvGrpSpPr/>
          <p:nvPr/>
        </p:nvGrpSpPr>
        <p:grpSpPr>
          <a:xfrm>
            <a:off x="7075080" y="6220800"/>
            <a:ext cx="5264280" cy="4667760"/>
            <a:chOff x="7075080" y="6220800"/>
            <a:chExt cx="5264280" cy="4667760"/>
          </a:xfrm>
        </p:grpSpPr>
        <p:grpSp>
          <p:nvGrpSpPr>
            <p:cNvPr id="517" name="Group 15"/>
            <p:cNvGrpSpPr/>
            <p:nvPr/>
          </p:nvGrpSpPr>
          <p:grpSpPr>
            <a:xfrm>
              <a:off x="7075080" y="6492960"/>
              <a:ext cx="4137120" cy="3400920"/>
              <a:chOff x="7075080" y="6492960"/>
              <a:chExt cx="4137120" cy="3400920"/>
            </a:xfrm>
          </p:grpSpPr>
          <p:sp>
            <p:nvSpPr>
              <p:cNvPr id="518" name="Freeform 16"/>
              <p:cNvSpPr/>
              <p:nvPr/>
            </p:nvSpPr>
            <p:spPr>
              <a:xfrm>
                <a:off x="7075080" y="6681240"/>
                <a:ext cx="4137120" cy="2062440"/>
              </a:xfrm>
              <a:custGeom>
                <a:avLst/>
                <a:gdLst>
                  <a:gd name="textAreaLeft" fmla="*/ 0 w 4137120"/>
                  <a:gd name="textAreaRight" fmla="*/ 4137840 w 4137120"/>
                  <a:gd name="textAreaTop" fmla="*/ 0 h 2062440"/>
                  <a:gd name="textAreaBottom" fmla="*/ 2063160 h 2062440"/>
                </a:gdLst>
                <a:ahLst/>
                <a:rect l="textAreaLeft" t="textAreaTop" r="textAreaRight" b="textAreaBottom"/>
                <a:pathLst>
                  <a:path w="1046652" h="521901">
                    <a:moveTo>
                      <a:pt x="28924" y="0"/>
                    </a:moveTo>
                    <a:lnTo>
                      <a:pt x="1017728" y="0"/>
                    </a:lnTo>
                    <a:cubicBezTo>
                      <a:pt x="1033702" y="0"/>
                      <a:pt x="1046652" y="12950"/>
                      <a:pt x="1046652" y="28924"/>
                    </a:cubicBezTo>
                    <a:lnTo>
                      <a:pt x="1046652" y="492977"/>
                    </a:lnTo>
                    <a:cubicBezTo>
                      <a:pt x="1046652" y="508951"/>
                      <a:pt x="1033702" y="521901"/>
                      <a:pt x="1017728" y="521901"/>
                    </a:cubicBezTo>
                    <a:lnTo>
                      <a:pt x="28924" y="521901"/>
                    </a:lnTo>
                    <a:cubicBezTo>
                      <a:pt x="12950" y="521901"/>
                      <a:pt x="0" y="508951"/>
                      <a:pt x="0" y="492977"/>
                    </a:cubicBezTo>
                    <a:lnTo>
                      <a:pt x="0" y="28924"/>
                    </a:lnTo>
                    <a:cubicBezTo>
                      <a:pt x="0" y="12950"/>
                      <a:pt x="12950" y="0"/>
                      <a:pt x="28924" y="0"/>
                    </a:cubicBezTo>
                    <a:close/>
                  </a:path>
                </a:pathLst>
              </a:custGeom>
              <a:noFill/>
              <a:ln cap="sq" w="38100">
                <a:solidFill>
                  <a:srgbClr val="010101"/>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19" name="TextBox 17"/>
              <p:cNvSpPr/>
              <p:nvPr/>
            </p:nvSpPr>
            <p:spPr>
              <a:xfrm>
                <a:off x="7075080" y="6492960"/>
                <a:ext cx="3212640" cy="3400920"/>
              </a:xfrm>
              <a:prstGeom prst="rect">
                <a:avLst/>
              </a:prstGeom>
              <a:noFill/>
              <a:ln w="0">
                <a:noFill/>
              </a:ln>
            </p:spPr>
            <p:style>
              <a:lnRef idx="0"/>
              <a:fillRef idx="0"/>
              <a:effectRef idx="0"/>
              <a:fontRef idx="minor"/>
            </p:style>
            <p:txBody>
              <a:bodyPr lIns="50760" rIns="50760" tIns="50760" bIns="50760" anchor="ctr">
                <a:noAutofit/>
              </a:bodyPr>
              <a:p>
                <a:pPr algn="ctr">
                  <a:lnSpc>
                    <a:spcPts val="3212"/>
                  </a:lnSpc>
                </a:pPr>
                <a:endParaRPr b="0" lang="en-US" sz="1800" spc="-1" strike="noStrike">
                  <a:solidFill>
                    <a:srgbClr val="000000"/>
                  </a:solidFill>
                  <a:latin typeface="Calibri"/>
                  <a:ea typeface="DejaVu Sans"/>
                </a:endParaRPr>
              </a:p>
            </p:txBody>
          </p:sp>
        </p:grpSp>
        <p:grpSp>
          <p:nvGrpSpPr>
            <p:cNvPr id="520" name="Group 18"/>
            <p:cNvGrpSpPr/>
            <p:nvPr/>
          </p:nvGrpSpPr>
          <p:grpSpPr>
            <a:xfrm>
              <a:off x="7929720" y="6220800"/>
              <a:ext cx="4409640" cy="4667760"/>
              <a:chOff x="7929720" y="6220800"/>
              <a:chExt cx="4409640" cy="4667760"/>
            </a:xfrm>
          </p:grpSpPr>
          <p:sp>
            <p:nvSpPr>
              <p:cNvPr id="521" name="Freeform 19"/>
              <p:cNvSpPr/>
              <p:nvPr/>
            </p:nvSpPr>
            <p:spPr>
              <a:xfrm>
                <a:off x="7929720" y="6479280"/>
                <a:ext cx="2198880" cy="645120"/>
              </a:xfrm>
              <a:custGeom>
                <a:avLst/>
                <a:gdLst>
                  <a:gd name="textAreaLeft" fmla="*/ 0 w 2198880"/>
                  <a:gd name="textAreaRight" fmla="*/ 2199600 w 2198880"/>
                  <a:gd name="textAreaTop" fmla="*/ 0 h 645120"/>
                  <a:gd name="textAreaBottom" fmla="*/ 645840 h 645120"/>
                </a:gdLst>
                <a:ahLst/>
                <a:rect l="textAreaLeft" t="textAreaTop" r="textAreaRight" b="textAreaBottom"/>
                <a:pathLst>
                  <a:path w="405394" h="119033">
                    <a:moveTo>
                      <a:pt x="42320" y="0"/>
                    </a:moveTo>
                    <a:lnTo>
                      <a:pt x="363074" y="0"/>
                    </a:lnTo>
                    <a:cubicBezTo>
                      <a:pt x="386447" y="0"/>
                      <a:pt x="405394" y="18947"/>
                      <a:pt x="405394" y="42320"/>
                    </a:cubicBezTo>
                    <a:lnTo>
                      <a:pt x="405394" y="76713"/>
                    </a:lnTo>
                    <a:cubicBezTo>
                      <a:pt x="405394" y="100086"/>
                      <a:pt x="386447" y="119033"/>
                      <a:pt x="363074" y="119033"/>
                    </a:cubicBezTo>
                    <a:lnTo>
                      <a:pt x="42320" y="119033"/>
                    </a:lnTo>
                    <a:cubicBezTo>
                      <a:pt x="18947" y="119033"/>
                      <a:pt x="0" y="100086"/>
                      <a:pt x="0" y="76713"/>
                    </a:cubicBezTo>
                    <a:lnTo>
                      <a:pt x="0" y="42320"/>
                    </a:lnTo>
                    <a:cubicBezTo>
                      <a:pt x="0" y="18947"/>
                      <a:pt x="18947" y="0"/>
                      <a:pt x="42320" y="0"/>
                    </a:cubicBezTo>
                    <a:close/>
                  </a:path>
                </a:pathLst>
              </a:custGeom>
              <a:solidFill>
                <a:srgbClr val="999999"/>
              </a:solidFill>
              <a:ln w="0">
                <a:noFill/>
              </a:ln>
            </p:spPr>
            <p:style>
              <a:lnRef idx="0"/>
              <a:fillRef idx="0"/>
              <a:effectRef idx="0"/>
              <a:fontRef idx="minor"/>
            </p:style>
            <p:txBody>
              <a:bodyPr lIns="90000" rIns="90000" tIns="45000" bIns="45000" anchor="t">
                <a:noAutofit/>
              </a:bodyPr>
              <a:p>
                <a:pPr algn="ctr">
                  <a:lnSpc>
                    <a:spcPts val="3212"/>
                  </a:lnSpc>
                </a:pPr>
                <a:r>
                  <a:rPr b="0" lang="en-US" sz="2300" spc="18" strike="noStrike">
                    <a:solidFill>
                      <a:srgbClr val="ffffff"/>
                    </a:solidFill>
                    <a:latin typeface="Canva Sans Bold"/>
                    <a:ea typeface="DejaVu Sans"/>
                  </a:rPr>
                  <a:t>Values</a:t>
                </a:r>
                <a:endParaRPr b="0" lang="en-US" sz="2300" spc="-1" strike="noStrike">
                  <a:solidFill>
                    <a:srgbClr val="000000"/>
                  </a:solidFill>
                  <a:latin typeface="Arial"/>
                </a:endParaRPr>
              </a:p>
            </p:txBody>
          </p:sp>
          <p:sp>
            <p:nvSpPr>
              <p:cNvPr id="522" name="TextBox 20"/>
              <p:cNvSpPr/>
              <p:nvPr/>
            </p:nvSpPr>
            <p:spPr>
              <a:xfrm>
                <a:off x="7929720" y="6220800"/>
                <a:ext cx="4409640" cy="4667760"/>
              </a:xfrm>
              <a:prstGeom prst="rect">
                <a:avLst/>
              </a:prstGeom>
              <a:noFill/>
              <a:ln w="0">
                <a:noFill/>
              </a:ln>
            </p:spPr>
            <p:style>
              <a:lnRef idx="0"/>
              <a:fillRef idx="0"/>
              <a:effectRef idx="0"/>
              <a:fontRef idx="minor"/>
            </p:style>
            <p:txBody>
              <a:bodyPr lIns="50760" rIns="50760" tIns="50760" bIns="50760" anchor="ctr">
                <a:noAutofit/>
              </a:bodyPr>
              <a:p>
                <a:pPr algn="ctr">
                  <a:lnSpc>
                    <a:spcPts val="3212"/>
                  </a:lnSpc>
                </a:pPr>
                <a:endParaRPr b="0" lang="en-US" sz="1800" spc="-1" strike="noStrike">
                  <a:solidFill>
                    <a:srgbClr val="000000"/>
                  </a:solidFill>
                  <a:latin typeface="Arial"/>
                  <a:ea typeface="DejaVu Sans"/>
                </a:endParaRPr>
              </a:p>
            </p:txBody>
          </p:sp>
        </p:grpSp>
        <p:sp>
          <p:nvSpPr>
            <p:cNvPr id="523" name="TextBox 21"/>
            <p:cNvSpPr/>
            <p:nvPr/>
          </p:nvSpPr>
          <p:spPr>
            <a:xfrm>
              <a:off x="7675200" y="7168320"/>
              <a:ext cx="2707560" cy="1383480"/>
            </a:xfrm>
            <a:prstGeom prst="rect">
              <a:avLst/>
            </a:prstGeom>
            <a:noFill/>
            <a:ln w="0">
              <a:noFill/>
            </a:ln>
          </p:spPr>
          <p:style>
            <a:lnRef idx="0"/>
            <a:fillRef idx="0"/>
            <a:effectRef idx="0"/>
            <a:fontRef idx="minor"/>
          </p:style>
          <p:txBody>
            <a:bodyPr lIns="0" rIns="0" tIns="0" bIns="0" anchor="t">
              <a:spAutoFit/>
            </a:bodyPr>
            <a:p>
              <a:pPr algn="ctr">
                <a:lnSpc>
                  <a:spcPts val="2724"/>
                </a:lnSpc>
              </a:pPr>
              <a:r>
                <a:rPr b="0" lang="en-US" sz="1940" spc="15" strike="noStrike">
                  <a:solidFill>
                    <a:srgbClr val="000000"/>
                  </a:solidFill>
                  <a:latin typeface="Canva Sans"/>
                  <a:ea typeface="DejaVu Sans"/>
                </a:rPr>
                <a:t>Humans follow certain values that should be respected and followed </a:t>
              </a:r>
              <a:endParaRPr b="0" lang="en-US" sz="1940" spc="-1" strike="noStrike">
                <a:solidFill>
                  <a:srgbClr val="000000"/>
                </a:solidFill>
                <a:latin typeface="Arial"/>
              </a:endParaRPr>
            </a:p>
          </p:txBody>
        </p:sp>
      </p:grpSp>
      <p:grpSp>
        <p:nvGrpSpPr>
          <p:cNvPr id="524" name="Group 22"/>
          <p:cNvGrpSpPr/>
          <p:nvPr/>
        </p:nvGrpSpPr>
        <p:grpSpPr>
          <a:xfrm>
            <a:off x="11848680" y="3224520"/>
            <a:ext cx="5264280" cy="4667760"/>
            <a:chOff x="11848680" y="3224520"/>
            <a:chExt cx="5264280" cy="4667760"/>
          </a:xfrm>
        </p:grpSpPr>
        <p:grpSp>
          <p:nvGrpSpPr>
            <p:cNvPr id="525" name="Group 23"/>
            <p:cNvGrpSpPr/>
            <p:nvPr/>
          </p:nvGrpSpPr>
          <p:grpSpPr>
            <a:xfrm>
              <a:off x="11848680" y="3496680"/>
              <a:ext cx="4137120" cy="3400920"/>
              <a:chOff x="11848680" y="3496680"/>
              <a:chExt cx="4137120" cy="3400920"/>
            </a:xfrm>
          </p:grpSpPr>
          <p:sp>
            <p:nvSpPr>
              <p:cNvPr id="526" name="Freeform 24"/>
              <p:cNvSpPr/>
              <p:nvPr/>
            </p:nvSpPr>
            <p:spPr>
              <a:xfrm>
                <a:off x="11848680" y="3684960"/>
                <a:ext cx="4137120" cy="2062440"/>
              </a:xfrm>
              <a:custGeom>
                <a:avLst/>
                <a:gdLst>
                  <a:gd name="textAreaLeft" fmla="*/ 0 w 4137120"/>
                  <a:gd name="textAreaRight" fmla="*/ 4137840 w 4137120"/>
                  <a:gd name="textAreaTop" fmla="*/ 0 h 2062440"/>
                  <a:gd name="textAreaBottom" fmla="*/ 2063160 h 2062440"/>
                </a:gdLst>
                <a:ahLst/>
                <a:rect l="textAreaLeft" t="textAreaTop" r="textAreaRight" b="textAreaBottom"/>
                <a:pathLst>
                  <a:path w="1046652" h="521901">
                    <a:moveTo>
                      <a:pt x="28924" y="0"/>
                    </a:moveTo>
                    <a:lnTo>
                      <a:pt x="1017728" y="0"/>
                    </a:lnTo>
                    <a:cubicBezTo>
                      <a:pt x="1033702" y="0"/>
                      <a:pt x="1046652" y="12950"/>
                      <a:pt x="1046652" y="28924"/>
                    </a:cubicBezTo>
                    <a:lnTo>
                      <a:pt x="1046652" y="492977"/>
                    </a:lnTo>
                    <a:cubicBezTo>
                      <a:pt x="1046652" y="508951"/>
                      <a:pt x="1033702" y="521901"/>
                      <a:pt x="1017728" y="521901"/>
                    </a:cubicBezTo>
                    <a:lnTo>
                      <a:pt x="28924" y="521901"/>
                    </a:lnTo>
                    <a:cubicBezTo>
                      <a:pt x="12950" y="521901"/>
                      <a:pt x="0" y="508951"/>
                      <a:pt x="0" y="492977"/>
                    </a:cubicBezTo>
                    <a:lnTo>
                      <a:pt x="0" y="28924"/>
                    </a:lnTo>
                    <a:cubicBezTo>
                      <a:pt x="0" y="12950"/>
                      <a:pt x="12950" y="0"/>
                      <a:pt x="28924" y="0"/>
                    </a:cubicBezTo>
                    <a:close/>
                  </a:path>
                </a:pathLst>
              </a:custGeom>
              <a:noFill/>
              <a:ln cap="sq" w="38100">
                <a:solidFill>
                  <a:srgbClr val="010101"/>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527" name="TextBox 25"/>
              <p:cNvSpPr/>
              <p:nvPr/>
            </p:nvSpPr>
            <p:spPr>
              <a:xfrm>
                <a:off x="11848680" y="3496680"/>
                <a:ext cx="3212640" cy="3400920"/>
              </a:xfrm>
              <a:prstGeom prst="rect">
                <a:avLst/>
              </a:prstGeom>
              <a:noFill/>
              <a:ln w="0">
                <a:noFill/>
              </a:ln>
            </p:spPr>
            <p:style>
              <a:lnRef idx="0"/>
              <a:fillRef idx="0"/>
              <a:effectRef idx="0"/>
              <a:fontRef idx="minor"/>
            </p:style>
            <p:txBody>
              <a:bodyPr lIns="50760" rIns="50760" tIns="50760" bIns="50760" anchor="ctr">
                <a:noAutofit/>
              </a:bodyPr>
              <a:p>
                <a:pPr algn="ctr">
                  <a:lnSpc>
                    <a:spcPts val="3212"/>
                  </a:lnSpc>
                </a:pPr>
                <a:endParaRPr b="0" lang="en-US" sz="1800" spc="-1" strike="noStrike">
                  <a:solidFill>
                    <a:srgbClr val="000000"/>
                  </a:solidFill>
                  <a:latin typeface="Calibri"/>
                  <a:ea typeface="DejaVu Sans"/>
                </a:endParaRPr>
              </a:p>
            </p:txBody>
          </p:sp>
        </p:grpSp>
        <p:grpSp>
          <p:nvGrpSpPr>
            <p:cNvPr id="528" name="Group 26"/>
            <p:cNvGrpSpPr/>
            <p:nvPr/>
          </p:nvGrpSpPr>
          <p:grpSpPr>
            <a:xfrm>
              <a:off x="12703320" y="3224520"/>
              <a:ext cx="4409640" cy="4667760"/>
              <a:chOff x="12703320" y="3224520"/>
              <a:chExt cx="4409640" cy="4667760"/>
            </a:xfrm>
          </p:grpSpPr>
          <p:sp>
            <p:nvSpPr>
              <p:cNvPr id="529" name="Freeform 27"/>
              <p:cNvSpPr/>
              <p:nvPr/>
            </p:nvSpPr>
            <p:spPr>
              <a:xfrm>
                <a:off x="12703320" y="3482640"/>
                <a:ext cx="2198880" cy="645120"/>
              </a:xfrm>
              <a:custGeom>
                <a:avLst/>
                <a:gdLst>
                  <a:gd name="textAreaLeft" fmla="*/ 0 w 2198880"/>
                  <a:gd name="textAreaRight" fmla="*/ 2199600 w 2198880"/>
                  <a:gd name="textAreaTop" fmla="*/ 0 h 645120"/>
                  <a:gd name="textAreaBottom" fmla="*/ 645840 h 645120"/>
                </a:gdLst>
                <a:ahLst/>
                <a:rect l="textAreaLeft" t="textAreaTop" r="textAreaRight" b="textAreaBottom"/>
                <a:pathLst>
                  <a:path w="405394" h="119033">
                    <a:moveTo>
                      <a:pt x="42320" y="0"/>
                    </a:moveTo>
                    <a:lnTo>
                      <a:pt x="363074" y="0"/>
                    </a:lnTo>
                    <a:cubicBezTo>
                      <a:pt x="386447" y="0"/>
                      <a:pt x="405394" y="18947"/>
                      <a:pt x="405394" y="42320"/>
                    </a:cubicBezTo>
                    <a:lnTo>
                      <a:pt x="405394" y="76713"/>
                    </a:lnTo>
                    <a:cubicBezTo>
                      <a:pt x="405394" y="100086"/>
                      <a:pt x="386447" y="119033"/>
                      <a:pt x="363074" y="119033"/>
                    </a:cubicBezTo>
                    <a:lnTo>
                      <a:pt x="42320" y="119033"/>
                    </a:lnTo>
                    <a:cubicBezTo>
                      <a:pt x="18947" y="119033"/>
                      <a:pt x="0" y="100086"/>
                      <a:pt x="0" y="76713"/>
                    </a:cubicBezTo>
                    <a:lnTo>
                      <a:pt x="0" y="42320"/>
                    </a:lnTo>
                    <a:cubicBezTo>
                      <a:pt x="0" y="18947"/>
                      <a:pt x="18947" y="0"/>
                      <a:pt x="42320" y="0"/>
                    </a:cubicBezTo>
                    <a:close/>
                  </a:path>
                </a:pathLst>
              </a:custGeom>
              <a:solidFill>
                <a:srgbClr val="999999"/>
              </a:solidFill>
              <a:ln w="0">
                <a:noFill/>
              </a:ln>
            </p:spPr>
            <p:style>
              <a:lnRef idx="0"/>
              <a:fillRef idx="0"/>
              <a:effectRef idx="0"/>
              <a:fontRef idx="minor"/>
            </p:style>
            <p:txBody>
              <a:bodyPr lIns="90000" rIns="90000" tIns="45000" bIns="45000" anchor="t">
                <a:noAutofit/>
              </a:bodyPr>
              <a:p>
                <a:pPr algn="ctr">
                  <a:lnSpc>
                    <a:spcPts val="3212"/>
                  </a:lnSpc>
                </a:pPr>
                <a:r>
                  <a:rPr b="0" lang="en-US" sz="2300" spc="18" strike="noStrike">
                    <a:solidFill>
                      <a:srgbClr val="ffffff"/>
                    </a:solidFill>
                    <a:latin typeface="Canva Sans Bold"/>
                    <a:ea typeface="DejaVu Sans"/>
                  </a:rPr>
                  <a:t>Needs</a:t>
                </a:r>
                <a:endParaRPr b="0" lang="en-US" sz="2300" spc="-1" strike="noStrike">
                  <a:solidFill>
                    <a:srgbClr val="000000"/>
                  </a:solidFill>
                  <a:latin typeface="Arial"/>
                </a:endParaRPr>
              </a:p>
            </p:txBody>
          </p:sp>
          <p:sp>
            <p:nvSpPr>
              <p:cNvPr id="530" name="TextBox 28"/>
              <p:cNvSpPr/>
              <p:nvPr/>
            </p:nvSpPr>
            <p:spPr>
              <a:xfrm>
                <a:off x="12703320" y="3224520"/>
                <a:ext cx="4409640" cy="4667760"/>
              </a:xfrm>
              <a:prstGeom prst="rect">
                <a:avLst/>
              </a:prstGeom>
              <a:noFill/>
              <a:ln w="0">
                <a:noFill/>
              </a:ln>
            </p:spPr>
            <p:style>
              <a:lnRef idx="0"/>
              <a:fillRef idx="0"/>
              <a:effectRef idx="0"/>
              <a:fontRef idx="minor"/>
            </p:style>
            <p:txBody>
              <a:bodyPr lIns="50760" rIns="50760" tIns="50760" bIns="50760" anchor="ctr">
                <a:noAutofit/>
              </a:bodyPr>
              <a:p>
                <a:pPr algn="ctr">
                  <a:lnSpc>
                    <a:spcPts val="3212"/>
                  </a:lnSpc>
                </a:pPr>
                <a:endParaRPr b="0" lang="en-US" sz="1800" spc="-1" strike="noStrike">
                  <a:solidFill>
                    <a:srgbClr val="000000"/>
                  </a:solidFill>
                  <a:latin typeface="Arial"/>
                  <a:ea typeface="DejaVu Sans"/>
                </a:endParaRPr>
              </a:p>
            </p:txBody>
          </p:sp>
        </p:grpSp>
        <p:sp>
          <p:nvSpPr>
            <p:cNvPr id="531" name="TextBox 29"/>
            <p:cNvSpPr/>
            <p:nvPr/>
          </p:nvSpPr>
          <p:spPr>
            <a:xfrm>
              <a:off x="12513240" y="4366440"/>
              <a:ext cx="2707560" cy="691560"/>
            </a:xfrm>
            <a:prstGeom prst="rect">
              <a:avLst/>
            </a:prstGeom>
            <a:noFill/>
            <a:ln w="0">
              <a:noFill/>
            </a:ln>
          </p:spPr>
          <p:style>
            <a:lnRef idx="0"/>
            <a:fillRef idx="0"/>
            <a:effectRef idx="0"/>
            <a:fontRef idx="minor"/>
          </p:style>
          <p:txBody>
            <a:bodyPr lIns="0" rIns="0" tIns="0" bIns="0" anchor="t">
              <a:spAutoFit/>
            </a:bodyPr>
            <a:p>
              <a:pPr algn="ctr">
                <a:lnSpc>
                  <a:spcPts val="2724"/>
                </a:lnSpc>
              </a:pPr>
              <a:r>
                <a:rPr b="0" lang="en-US" sz="1940" spc="15" strike="noStrike">
                  <a:solidFill>
                    <a:srgbClr val="000000"/>
                  </a:solidFill>
                  <a:latin typeface="Canva Sans"/>
                  <a:ea typeface="DejaVu Sans"/>
                </a:rPr>
                <a:t>Different individuals have different needs</a:t>
              </a:r>
              <a:endParaRPr b="0" lang="en-US" sz="1940" spc="-1" strike="noStrike">
                <a:solidFill>
                  <a:srgbClr val="000000"/>
                </a:solidFill>
                <a:latin typeface="Arial"/>
              </a:endParaRPr>
            </a:p>
          </p:txBody>
        </p:sp>
      </p:grpSp>
      <p:sp>
        <p:nvSpPr>
          <p:cNvPr id="532" name="Freeform 30"/>
          <p:cNvSpPr/>
          <p:nvPr/>
        </p:nvSpPr>
        <p:spPr>
          <a:xfrm>
            <a:off x="7801560" y="2699640"/>
            <a:ext cx="2684520" cy="2684520"/>
          </a:xfrm>
          <a:custGeom>
            <a:avLst/>
            <a:gdLst>
              <a:gd name="textAreaLeft" fmla="*/ 0 w 2684520"/>
              <a:gd name="textAreaRight" fmla="*/ 2685240 w 2684520"/>
              <a:gd name="textAreaTop" fmla="*/ 0 h 2684520"/>
              <a:gd name="textAreaBottom" fmla="*/ 2685240 h 2684520"/>
            </a:gdLst>
            <a:ahLst/>
            <a:rect l="textAreaLeft" t="textAreaTop" r="textAreaRight" b="textAreaBottom"/>
            <a:pathLst>
              <a:path w="2685156" h="2685156">
                <a:moveTo>
                  <a:pt x="0" y="0"/>
                </a:moveTo>
                <a:lnTo>
                  <a:pt x="2685156" y="0"/>
                </a:lnTo>
                <a:lnTo>
                  <a:pt x="2685156" y="2685156"/>
                </a:lnTo>
                <a:lnTo>
                  <a:pt x="0" y="2685156"/>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3" name="TextBox 31"/>
          <p:cNvSpPr/>
          <p:nvPr/>
        </p:nvSpPr>
        <p:spPr>
          <a:xfrm>
            <a:off x="4608720" y="533160"/>
            <a:ext cx="9070200" cy="1075320"/>
          </a:xfrm>
          <a:prstGeom prst="rect">
            <a:avLst/>
          </a:prstGeom>
          <a:noFill/>
          <a:ln w="0">
            <a:noFill/>
          </a:ln>
        </p:spPr>
        <p:style>
          <a:lnRef idx="0"/>
          <a:fillRef idx="0"/>
          <a:effectRef idx="0"/>
          <a:fontRef idx="minor"/>
        </p:style>
        <p:txBody>
          <a:bodyPr lIns="0" rIns="0" tIns="0" bIns="0" anchor="t">
            <a:spAutoFit/>
          </a:bodyPr>
          <a:p>
            <a:pPr>
              <a:lnSpc>
                <a:spcPts val="8470"/>
              </a:lnSpc>
            </a:pPr>
            <a:r>
              <a:rPr b="0" lang="en-US" sz="7180" spc="-1" strike="noStrike">
                <a:solidFill>
                  <a:srgbClr val="010101"/>
                </a:solidFill>
                <a:latin typeface="Archivo Black"/>
                <a:ea typeface="DejaVu Sans"/>
              </a:rPr>
              <a:t>Human Centricity </a:t>
            </a:r>
            <a:endParaRPr b="0" lang="en-US" sz="718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Freeform 2"/>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535" name="Group 3"/>
          <p:cNvGrpSpPr/>
          <p:nvPr/>
        </p:nvGrpSpPr>
        <p:grpSpPr>
          <a:xfrm>
            <a:off x="641160" y="237960"/>
            <a:ext cx="17004960" cy="9202680"/>
            <a:chOff x="641160" y="237960"/>
            <a:chExt cx="17004960" cy="9202680"/>
          </a:xfrm>
        </p:grpSpPr>
        <p:sp>
          <p:nvSpPr>
            <p:cNvPr id="536" name="Freeform 4"/>
            <p:cNvSpPr/>
            <p:nvPr/>
          </p:nvSpPr>
          <p:spPr>
            <a:xfrm>
              <a:off x="641160" y="311040"/>
              <a:ext cx="17004960" cy="9129600"/>
            </a:xfrm>
            <a:custGeom>
              <a:avLst/>
              <a:gdLst>
                <a:gd name="textAreaLeft" fmla="*/ 0 w 17004960"/>
                <a:gd name="textAreaRight" fmla="*/ 17005680 w 17004960"/>
                <a:gd name="textAreaTop" fmla="*/ 0 h 9129600"/>
                <a:gd name="textAreaBottom" fmla="*/ 9130320 h 9129600"/>
              </a:gdLst>
              <a:ahLst/>
              <a:rect l="textAreaLeft" t="textAreaTop" r="textAreaRight" b="textAreaBottom"/>
              <a:pathLst>
                <a:path w="4412910" h="2369267">
                  <a:moveTo>
                    <a:pt x="11381" y="0"/>
                  </a:moveTo>
                  <a:lnTo>
                    <a:pt x="4401529" y="0"/>
                  </a:lnTo>
                  <a:cubicBezTo>
                    <a:pt x="4407814" y="0"/>
                    <a:pt x="4412910" y="5096"/>
                    <a:pt x="4412910" y="11381"/>
                  </a:cubicBezTo>
                  <a:lnTo>
                    <a:pt x="4412910" y="2357886"/>
                  </a:lnTo>
                  <a:cubicBezTo>
                    <a:pt x="4412910" y="2364172"/>
                    <a:pt x="4407814" y="2369267"/>
                    <a:pt x="4401529" y="2369267"/>
                  </a:cubicBezTo>
                  <a:lnTo>
                    <a:pt x="11381" y="2369267"/>
                  </a:lnTo>
                  <a:cubicBezTo>
                    <a:pt x="5096" y="2369267"/>
                    <a:pt x="0" y="2364172"/>
                    <a:pt x="0" y="2357886"/>
                  </a:cubicBezTo>
                  <a:lnTo>
                    <a:pt x="0" y="11381"/>
                  </a:lnTo>
                  <a:cubicBezTo>
                    <a:pt x="0" y="5096"/>
                    <a:pt x="5096" y="0"/>
                    <a:pt x="11381" y="0"/>
                  </a:cubicBezTo>
                  <a:close/>
                </a:path>
              </a:pathLst>
            </a:custGeom>
            <a:solidFill>
              <a:srgbClr val="ffffff">
                <a:alpha val="87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7" name="TextBox 5"/>
            <p:cNvSpPr/>
            <p:nvPr/>
          </p:nvSpPr>
          <p:spPr>
            <a:xfrm>
              <a:off x="641160" y="237960"/>
              <a:ext cx="3131640" cy="320508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538" name="Group 6"/>
          <p:cNvGrpSpPr/>
          <p:nvPr/>
        </p:nvGrpSpPr>
        <p:grpSpPr>
          <a:xfrm>
            <a:off x="3429000" y="2057400"/>
            <a:ext cx="11716200" cy="6878880"/>
            <a:chOff x="3429000" y="2057400"/>
            <a:chExt cx="11716200" cy="6878880"/>
          </a:xfrm>
        </p:grpSpPr>
        <p:sp>
          <p:nvSpPr>
            <p:cNvPr id="539" name="Freeform 7"/>
            <p:cNvSpPr/>
            <p:nvPr/>
          </p:nvSpPr>
          <p:spPr>
            <a:xfrm>
              <a:off x="3429000" y="2129400"/>
              <a:ext cx="11716200" cy="6806880"/>
            </a:xfrm>
            <a:custGeom>
              <a:avLst/>
              <a:gdLst>
                <a:gd name="textAreaLeft" fmla="*/ 0 w 11716200"/>
                <a:gd name="textAreaRight" fmla="*/ 11716920 w 11716200"/>
                <a:gd name="textAreaTop" fmla="*/ 0 h 6806880"/>
                <a:gd name="textAreaBottom" fmla="*/ 6807600 h 6806880"/>
              </a:gdLst>
              <a:ahLst/>
              <a:rect l="textAreaLeft" t="textAreaTop" r="textAreaRight" b="textAreaBottom"/>
              <a:pathLst>
                <a:path w="3085962" h="1792968">
                  <a:moveTo>
                    <a:pt x="17179" y="0"/>
                  </a:moveTo>
                  <a:lnTo>
                    <a:pt x="3068782" y="0"/>
                  </a:lnTo>
                  <a:cubicBezTo>
                    <a:pt x="3078270" y="0"/>
                    <a:pt x="3085962" y="7691"/>
                    <a:pt x="3085962" y="17179"/>
                  </a:cubicBezTo>
                  <a:lnTo>
                    <a:pt x="3085962" y="1775789"/>
                  </a:lnTo>
                  <a:cubicBezTo>
                    <a:pt x="3085962" y="1780345"/>
                    <a:pt x="3084152" y="1784715"/>
                    <a:pt x="3080930" y="1787937"/>
                  </a:cubicBezTo>
                  <a:cubicBezTo>
                    <a:pt x="3077708" y="1791158"/>
                    <a:pt x="3073339" y="1792968"/>
                    <a:pt x="3068782" y="1792968"/>
                  </a:cubicBezTo>
                  <a:lnTo>
                    <a:pt x="17179" y="1792968"/>
                  </a:lnTo>
                  <a:cubicBezTo>
                    <a:pt x="12623" y="1792968"/>
                    <a:pt x="8253" y="1791158"/>
                    <a:pt x="5032" y="1787937"/>
                  </a:cubicBezTo>
                  <a:cubicBezTo>
                    <a:pt x="1810" y="1784715"/>
                    <a:pt x="0" y="1780345"/>
                    <a:pt x="0" y="1775789"/>
                  </a:cubicBezTo>
                  <a:lnTo>
                    <a:pt x="0" y="17179"/>
                  </a:lnTo>
                  <a:cubicBezTo>
                    <a:pt x="0" y="12623"/>
                    <a:pt x="1810" y="8253"/>
                    <a:pt x="5032" y="5032"/>
                  </a:cubicBezTo>
                  <a:cubicBezTo>
                    <a:pt x="8253" y="1810"/>
                    <a:pt x="12623" y="0"/>
                    <a:pt x="17179" y="0"/>
                  </a:cubicBezTo>
                  <a:close/>
                </a:path>
              </a:pathLst>
            </a:custGeom>
            <a:solidFill>
              <a:srgbClr val="ffffff">
                <a:alpha val="59000"/>
              </a:srgbClr>
            </a:solidFill>
            <a:ln cap="rnd" w="38100">
              <a:solidFill>
                <a:srgbClr val="010101">
                  <a:alpha val="59000"/>
                </a:srgbClr>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0" name="TextBox 8"/>
            <p:cNvSpPr/>
            <p:nvPr/>
          </p:nvSpPr>
          <p:spPr>
            <a:xfrm>
              <a:off x="5571360" y="2057400"/>
              <a:ext cx="3085200" cy="3157560"/>
            </a:xfrm>
            <a:prstGeom prst="rect">
              <a:avLst/>
            </a:prstGeom>
            <a:noFill/>
            <a:ln w="0">
              <a:noFill/>
            </a:ln>
          </p:spPr>
          <p:style>
            <a:lnRef idx="0"/>
            <a:fillRef idx="0"/>
            <a:effectRef idx="0"/>
            <a:fontRef idx="minor"/>
          </p:style>
          <p:txBody>
            <a:bodyPr lIns="50760" rIns="50760" tIns="50760" bIns="50760" anchor="ctr">
              <a:noAutofit/>
            </a:bodyPr>
            <a:p>
              <a:pPr>
                <a:lnSpc>
                  <a:spcPct val="100000"/>
                </a:lnSpc>
              </a:pPr>
              <a:endParaRPr b="0" lang="en-US" sz="1800" spc="-1" strike="noStrike">
                <a:solidFill>
                  <a:srgbClr val="000000"/>
                </a:solidFill>
                <a:latin typeface="Calibri"/>
                <a:ea typeface="DejaVu Sans"/>
              </a:endParaRPr>
            </a:p>
          </p:txBody>
        </p:sp>
      </p:grpSp>
      <p:sp>
        <p:nvSpPr>
          <p:cNvPr id="541" name="Freeform 9"/>
          <p:cNvSpPr/>
          <p:nvPr/>
        </p:nvSpPr>
        <p:spPr>
          <a:xfrm>
            <a:off x="7301880" y="4112640"/>
            <a:ext cx="2487600" cy="2541600"/>
          </a:xfrm>
          <a:custGeom>
            <a:avLst/>
            <a:gdLst>
              <a:gd name="textAreaLeft" fmla="*/ 0 w 2487600"/>
              <a:gd name="textAreaRight" fmla="*/ 2488320 w 2487600"/>
              <a:gd name="textAreaTop" fmla="*/ 0 h 2541600"/>
              <a:gd name="textAreaBottom" fmla="*/ 2542320 h 2541600"/>
            </a:gdLst>
            <a:ahLst/>
            <a:rect l="textAreaLeft" t="textAreaTop" r="textAreaRight" b="textAreaBottom"/>
            <a:pathLst>
              <a:path w="2488386" h="2542413">
                <a:moveTo>
                  <a:pt x="0" y="0"/>
                </a:moveTo>
                <a:lnTo>
                  <a:pt x="2488387" y="0"/>
                </a:lnTo>
                <a:lnTo>
                  <a:pt x="2488387" y="2542413"/>
                </a:lnTo>
                <a:lnTo>
                  <a:pt x="0" y="254241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2" name="Freeform 10"/>
          <p:cNvSpPr/>
          <p:nvPr/>
        </p:nvSpPr>
        <p:spPr>
          <a:xfrm flipH="1">
            <a:off x="9709920" y="4018320"/>
            <a:ext cx="1215360" cy="2635920"/>
          </a:xfrm>
          <a:custGeom>
            <a:avLst/>
            <a:gdLst>
              <a:gd name="textAreaLeft" fmla="*/ -360 w 1215360"/>
              <a:gd name="textAreaRight" fmla="*/ 1215720 w 1215360"/>
              <a:gd name="textAreaTop" fmla="*/ 0 h 2635920"/>
              <a:gd name="textAreaBottom" fmla="*/ 2636640 h 2635920"/>
            </a:gdLst>
            <a:ahLst/>
            <a:rect l="textAreaLeft" t="textAreaTop" r="textAreaRight" b="textAreaBottom"/>
            <a:pathLst>
              <a:path w="1216071" h="2636467">
                <a:moveTo>
                  <a:pt x="1216070" y="0"/>
                </a:moveTo>
                <a:lnTo>
                  <a:pt x="0" y="0"/>
                </a:lnTo>
                <a:lnTo>
                  <a:pt x="0" y="2636468"/>
                </a:lnTo>
                <a:lnTo>
                  <a:pt x="1216070" y="2636468"/>
                </a:lnTo>
                <a:lnTo>
                  <a:pt x="121607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3" name="Freeform 11"/>
          <p:cNvSpPr/>
          <p:nvPr/>
        </p:nvSpPr>
        <p:spPr>
          <a:xfrm rot="1383000">
            <a:off x="6005160" y="4464360"/>
            <a:ext cx="1165320" cy="115920"/>
          </a:xfrm>
          <a:custGeom>
            <a:avLst/>
            <a:gdLst>
              <a:gd name="textAreaLeft" fmla="*/ 0 w 1165320"/>
              <a:gd name="textAreaRight" fmla="*/ 1166040 w 1165320"/>
              <a:gd name="textAreaTop" fmla="*/ 0 h 115920"/>
              <a:gd name="textAreaBottom" fmla="*/ 116640 h 115920"/>
            </a:gdLst>
            <a:ahLst/>
            <a:rect l="textAreaLeft" t="textAreaTop" r="textAreaRight" b="textAreaBottom"/>
            <a:pathLst>
              <a:path w="1165905" h="116591">
                <a:moveTo>
                  <a:pt x="0" y="0"/>
                </a:moveTo>
                <a:lnTo>
                  <a:pt x="1165905" y="0"/>
                </a:lnTo>
                <a:lnTo>
                  <a:pt x="1165905" y="116590"/>
                </a:lnTo>
                <a:lnTo>
                  <a:pt x="0" y="116590"/>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544" name="Group 12"/>
          <p:cNvGrpSpPr/>
          <p:nvPr/>
        </p:nvGrpSpPr>
        <p:grpSpPr>
          <a:xfrm>
            <a:off x="4740120" y="3186720"/>
            <a:ext cx="1782360" cy="1749960"/>
            <a:chOff x="4740120" y="3186720"/>
            <a:chExt cx="1782360" cy="1749960"/>
          </a:xfrm>
        </p:grpSpPr>
        <p:sp>
          <p:nvSpPr>
            <p:cNvPr id="545" name="Freeform 13"/>
            <p:cNvSpPr/>
            <p:nvPr/>
          </p:nvSpPr>
          <p:spPr>
            <a:xfrm>
              <a:off x="4772520" y="3186720"/>
              <a:ext cx="1749960" cy="1749960"/>
            </a:xfrm>
            <a:custGeom>
              <a:avLst/>
              <a:gdLst>
                <a:gd name="textAreaLeft" fmla="*/ 0 w 1749960"/>
                <a:gd name="textAreaRight" fmla="*/ 1750680 w 1749960"/>
                <a:gd name="textAreaTop" fmla="*/ 0 h 1749960"/>
                <a:gd name="textAreaBottom" fmla="*/ 1750680 h 1749960"/>
              </a:gdLst>
              <a:ahLst/>
              <a:rect l="textAreaLeft" t="textAreaTop" r="textAreaRight" b="textAreaBottom"/>
              <a:pathLst>
                <a:path w="2334240" h="2334240">
                  <a:moveTo>
                    <a:pt x="0" y="0"/>
                  </a:moveTo>
                  <a:lnTo>
                    <a:pt x="2334240" y="0"/>
                  </a:lnTo>
                  <a:lnTo>
                    <a:pt x="2334240" y="2334240"/>
                  </a:lnTo>
                  <a:lnTo>
                    <a:pt x="0" y="2334240"/>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6" name="TextBox 14"/>
            <p:cNvSpPr/>
            <p:nvPr/>
          </p:nvSpPr>
          <p:spPr>
            <a:xfrm>
              <a:off x="4740120" y="3891960"/>
              <a:ext cx="1782360" cy="336960"/>
            </a:xfrm>
            <a:prstGeom prst="rect">
              <a:avLst/>
            </a:prstGeom>
            <a:noFill/>
            <a:ln w="0">
              <a:noFill/>
            </a:ln>
          </p:spPr>
          <p:style>
            <a:lnRef idx="0"/>
            <a:fillRef idx="0"/>
            <a:effectRef idx="0"/>
            <a:fontRef idx="minor"/>
          </p:style>
          <p:txBody>
            <a:bodyPr lIns="0" rIns="0" tIns="0" bIns="0" anchor="t">
              <a:spAutoFit/>
            </a:bodyPr>
            <a:p>
              <a:pPr algn="ctr">
                <a:lnSpc>
                  <a:spcPts val="2656"/>
                </a:lnSpc>
              </a:pPr>
              <a:r>
                <a:rPr b="0" lang="en-US" sz="1900" spc="69" strike="noStrike">
                  <a:solidFill>
                    <a:srgbClr val="000000"/>
                  </a:solidFill>
                  <a:latin typeface="Aileron Bold"/>
                  <a:ea typeface="DejaVu Sans"/>
                </a:rPr>
                <a:t>Transparency</a:t>
              </a:r>
              <a:endParaRPr b="0" lang="en-US" sz="1900" spc="-1" strike="noStrike">
                <a:solidFill>
                  <a:srgbClr val="000000"/>
                </a:solidFill>
                <a:latin typeface="Arial"/>
              </a:endParaRPr>
            </a:p>
          </p:txBody>
        </p:sp>
      </p:grpSp>
      <p:sp>
        <p:nvSpPr>
          <p:cNvPr id="547" name="Freeform 15"/>
          <p:cNvSpPr/>
          <p:nvPr/>
        </p:nvSpPr>
        <p:spPr>
          <a:xfrm rot="20189400">
            <a:off x="6160680" y="6057720"/>
            <a:ext cx="1165320" cy="115920"/>
          </a:xfrm>
          <a:custGeom>
            <a:avLst/>
            <a:gdLst>
              <a:gd name="textAreaLeft" fmla="*/ 0 w 1165320"/>
              <a:gd name="textAreaRight" fmla="*/ 1166040 w 1165320"/>
              <a:gd name="textAreaTop" fmla="*/ 0 h 115920"/>
              <a:gd name="textAreaBottom" fmla="*/ 116640 h 115920"/>
            </a:gdLst>
            <a:ahLst/>
            <a:rect l="textAreaLeft" t="textAreaTop" r="textAreaRight" b="textAreaBottom"/>
            <a:pathLst>
              <a:path w="1165905" h="116591">
                <a:moveTo>
                  <a:pt x="0" y="0"/>
                </a:moveTo>
                <a:lnTo>
                  <a:pt x="1165905" y="0"/>
                </a:lnTo>
                <a:lnTo>
                  <a:pt x="1165905" y="116590"/>
                </a:lnTo>
                <a:lnTo>
                  <a:pt x="0" y="116590"/>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548" name="Group 16"/>
          <p:cNvGrpSpPr/>
          <p:nvPr/>
        </p:nvGrpSpPr>
        <p:grpSpPr>
          <a:xfrm>
            <a:off x="4771800" y="5830200"/>
            <a:ext cx="1782360" cy="1749960"/>
            <a:chOff x="4771800" y="5830200"/>
            <a:chExt cx="1782360" cy="1749960"/>
          </a:xfrm>
        </p:grpSpPr>
        <p:sp>
          <p:nvSpPr>
            <p:cNvPr id="549" name="Freeform 17"/>
            <p:cNvSpPr/>
            <p:nvPr/>
          </p:nvSpPr>
          <p:spPr>
            <a:xfrm>
              <a:off x="4804200" y="5830200"/>
              <a:ext cx="1749960" cy="1749960"/>
            </a:xfrm>
            <a:custGeom>
              <a:avLst/>
              <a:gdLst>
                <a:gd name="textAreaLeft" fmla="*/ 0 w 1749960"/>
                <a:gd name="textAreaRight" fmla="*/ 1750680 w 1749960"/>
                <a:gd name="textAreaTop" fmla="*/ 0 h 1749960"/>
                <a:gd name="textAreaBottom" fmla="*/ 1750680 h 1749960"/>
              </a:gdLst>
              <a:ahLst/>
              <a:rect l="textAreaLeft" t="textAreaTop" r="textAreaRight" b="textAreaBottom"/>
              <a:pathLst>
                <a:path w="2334240" h="2334240">
                  <a:moveTo>
                    <a:pt x="0" y="0"/>
                  </a:moveTo>
                  <a:lnTo>
                    <a:pt x="2334240" y="0"/>
                  </a:lnTo>
                  <a:lnTo>
                    <a:pt x="2334240" y="2334240"/>
                  </a:lnTo>
                  <a:lnTo>
                    <a:pt x="0" y="2334240"/>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0" name="TextBox 18"/>
            <p:cNvSpPr/>
            <p:nvPr/>
          </p:nvSpPr>
          <p:spPr>
            <a:xfrm>
              <a:off x="4771800" y="6383160"/>
              <a:ext cx="1782360" cy="618120"/>
            </a:xfrm>
            <a:prstGeom prst="rect">
              <a:avLst/>
            </a:prstGeom>
            <a:noFill/>
            <a:ln w="0">
              <a:noFill/>
            </a:ln>
          </p:spPr>
          <p:style>
            <a:lnRef idx="0"/>
            <a:fillRef idx="0"/>
            <a:effectRef idx="0"/>
            <a:fontRef idx="minor"/>
          </p:style>
          <p:txBody>
            <a:bodyPr lIns="0" rIns="0" tIns="0" bIns="0" anchor="t">
              <a:spAutoFit/>
            </a:bodyPr>
            <a:p>
              <a:pPr algn="ctr">
                <a:lnSpc>
                  <a:spcPts val="2435"/>
                </a:lnSpc>
              </a:pPr>
              <a:r>
                <a:rPr b="0" lang="en-US" sz="1740" spc="63" strike="noStrike">
                  <a:solidFill>
                    <a:srgbClr val="000000"/>
                  </a:solidFill>
                  <a:latin typeface="Aileron Bold"/>
                  <a:ea typeface="DejaVu Sans"/>
                </a:rPr>
                <a:t>Ethical</a:t>
              </a:r>
              <a:endParaRPr b="0" lang="en-US" sz="1740" spc="-1" strike="noStrike">
                <a:solidFill>
                  <a:srgbClr val="000000"/>
                </a:solidFill>
                <a:latin typeface="Arial"/>
              </a:endParaRPr>
            </a:p>
            <a:p>
              <a:pPr algn="ctr">
                <a:lnSpc>
                  <a:spcPts val="2435"/>
                </a:lnSpc>
              </a:pPr>
              <a:r>
                <a:rPr b="0" lang="en-US" sz="1740" spc="63" strike="noStrike">
                  <a:solidFill>
                    <a:srgbClr val="000000"/>
                  </a:solidFill>
                  <a:latin typeface="Aileron Bold"/>
                  <a:ea typeface="DejaVu Sans"/>
                </a:rPr>
                <a:t>Consideration</a:t>
              </a:r>
              <a:endParaRPr b="0" lang="en-US" sz="1740" spc="-1" strike="noStrike">
                <a:solidFill>
                  <a:srgbClr val="000000"/>
                </a:solidFill>
                <a:latin typeface="Arial"/>
              </a:endParaRPr>
            </a:p>
          </p:txBody>
        </p:sp>
      </p:grpSp>
      <p:sp>
        <p:nvSpPr>
          <p:cNvPr id="551" name="Freeform 19"/>
          <p:cNvSpPr/>
          <p:nvPr/>
        </p:nvSpPr>
        <p:spPr>
          <a:xfrm rot="1379400">
            <a:off x="11054880" y="6285600"/>
            <a:ext cx="1180080" cy="117360"/>
          </a:xfrm>
          <a:custGeom>
            <a:avLst/>
            <a:gdLst>
              <a:gd name="textAreaLeft" fmla="*/ 0 w 1180080"/>
              <a:gd name="textAreaRight" fmla="*/ 1180800 w 1180080"/>
              <a:gd name="textAreaTop" fmla="*/ 0 h 117360"/>
              <a:gd name="textAreaBottom" fmla="*/ 118080 h 117360"/>
            </a:gdLst>
            <a:ahLst/>
            <a:rect l="textAreaLeft" t="textAreaTop" r="textAreaRight" b="textAreaBottom"/>
            <a:pathLst>
              <a:path w="1180687" h="118069">
                <a:moveTo>
                  <a:pt x="0" y="0"/>
                </a:moveTo>
                <a:lnTo>
                  <a:pt x="1180687" y="0"/>
                </a:lnTo>
                <a:lnTo>
                  <a:pt x="1180687" y="118069"/>
                </a:lnTo>
                <a:lnTo>
                  <a:pt x="0" y="118069"/>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2" name="Freeform 20"/>
          <p:cNvSpPr/>
          <p:nvPr/>
        </p:nvSpPr>
        <p:spPr>
          <a:xfrm rot="20189400">
            <a:off x="11171160" y="4219560"/>
            <a:ext cx="1180080" cy="117360"/>
          </a:xfrm>
          <a:custGeom>
            <a:avLst/>
            <a:gdLst>
              <a:gd name="textAreaLeft" fmla="*/ 0 w 1180080"/>
              <a:gd name="textAreaRight" fmla="*/ 1180800 w 1180080"/>
              <a:gd name="textAreaTop" fmla="*/ 0 h 117360"/>
              <a:gd name="textAreaBottom" fmla="*/ 118080 h 117360"/>
            </a:gdLst>
            <a:ahLst/>
            <a:rect l="textAreaLeft" t="textAreaTop" r="textAreaRight" b="textAreaBottom"/>
            <a:pathLst>
              <a:path w="1180687" h="118069">
                <a:moveTo>
                  <a:pt x="0" y="0"/>
                </a:moveTo>
                <a:lnTo>
                  <a:pt x="1180687" y="0"/>
                </a:lnTo>
                <a:lnTo>
                  <a:pt x="1180687" y="118069"/>
                </a:lnTo>
                <a:lnTo>
                  <a:pt x="0" y="118069"/>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553" name="Group 21"/>
          <p:cNvGrpSpPr/>
          <p:nvPr/>
        </p:nvGrpSpPr>
        <p:grpSpPr>
          <a:xfrm>
            <a:off x="11785680" y="3107520"/>
            <a:ext cx="1805040" cy="1772280"/>
            <a:chOff x="11785680" y="3107520"/>
            <a:chExt cx="1805040" cy="1772280"/>
          </a:xfrm>
        </p:grpSpPr>
        <p:sp>
          <p:nvSpPr>
            <p:cNvPr id="554" name="Freeform 22"/>
            <p:cNvSpPr/>
            <p:nvPr/>
          </p:nvSpPr>
          <p:spPr>
            <a:xfrm>
              <a:off x="11818440" y="3107520"/>
              <a:ext cx="1772280" cy="1772280"/>
            </a:xfrm>
            <a:custGeom>
              <a:avLst/>
              <a:gdLst>
                <a:gd name="textAreaLeft" fmla="*/ 0 w 1772280"/>
                <a:gd name="textAreaRight" fmla="*/ 1773000 w 1772280"/>
                <a:gd name="textAreaTop" fmla="*/ 0 h 1772280"/>
                <a:gd name="textAreaBottom" fmla="*/ 1773000 h 1772280"/>
              </a:gdLst>
              <a:ahLst/>
              <a:rect l="textAreaLeft" t="textAreaTop" r="textAreaRight" b="textAreaBottom"/>
              <a:pathLst>
                <a:path w="2363835" h="2363835">
                  <a:moveTo>
                    <a:pt x="0" y="0"/>
                  </a:moveTo>
                  <a:lnTo>
                    <a:pt x="2363835" y="0"/>
                  </a:lnTo>
                  <a:lnTo>
                    <a:pt x="2363835" y="2363835"/>
                  </a:lnTo>
                  <a:lnTo>
                    <a:pt x="0" y="2363835"/>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5" name="TextBox 23"/>
            <p:cNvSpPr/>
            <p:nvPr/>
          </p:nvSpPr>
          <p:spPr>
            <a:xfrm>
              <a:off x="11785680" y="3837960"/>
              <a:ext cx="1805040" cy="298440"/>
            </a:xfrm>
            <a:prstGeom prst="rect">
              <a:avLst/>
            </a:prstGeom>
            <a:noFill/>
            <a:ln w="0">
              <a:noFill/>
            </a:ln>
          </p:spPr>
          <p:style>
            <a:lnRef idx="0"/>
            <a:fillRef idx="0"/>
            <a:effectRef idx="0"/>
            <a:fontRef idx="minor"/>
          </p:style>
          <p:txBody>
            <a:bodyPr lIns="0" rIns="0" tIns="0" bIns="0" anchor="t">
              <a:spAutoFit/>
            </a:bodyPr>
            <a:p>
              <a:pPr algn="ctr">
                <a:lnSpc>
                  <a:spcPts val="2353"/>
                </a:lnSpc>
              </a:pPr>
              <a:r>
                <a:rPr b="0" lang="en-US" sz="1679" spc="63" strike="noStrike">
                  <a:solidFill>
                    <a:srgbClr val="000000"/>
                  </a:solidFill>
                  <a:latin typeface="Aileron Bold"/>
                  <a:ea typeface="DejaVu Sans"/>
                </a:rPr>
                <a:t>Personalization</a:t>
              </a:r>
              <a:endParaRPr b="0" lang="en-US" sz="1679" spc="-1" strike="noStrike">
                <a:solidFill>
                  <a:srgbClr val="000000"/>
                </a:solidFill>
                <a:latin typeface="Arial"/>
              </a:endParaRPr>
            </a:p>
          </p:txBody>
        </p:sp>
      </p:grpSp>
      <p:grpSp>
        <p:nvGrpSpPr>
          <p:cNvPr id="556" name="Group 24"/>
          <p:cNvGrpSpPr/>
          <p:nvPr/>
        </p:nvGrpSpPr>
        <p:grpSpPr>
          <a:xfrm>
            <a:off x="11762280" y="5793120"/>
            <a:ext cx="1805040" cy="1772280"/>
            <a:chOff x="11762280" y="5793120"/>
            <a:chExt cx="1805040" cy="1772280"/>
          </a:xfrm>
        </p:grpSpPr>
        <p:sp>
          <p:nvSpPr>
            <p:cNvPr id="557" name="Freeform 25"/>
            <p:cNvSpPr/>
            <p:nvPr/>
          </p:nvSpPr>
          <p:spPr>
            <a:xfrm>
              <a:off x="11795040" y="5793120"/>
              <a:ext cx="1772280" cy="1772280"/>
            </a:xfrm>
            <a:custGeom>
              <a:avLst/>
              <a:gdLst>
                <a:gd name="textAreaLeft" fmla="*/ 0 w 1772280"/>
                <a:gd name="textAreaRight" fmla="*/ 1773000 w 1772280"/>
                <a:gd name="textAreaTop" fmla="*/ 0 h 1772280"/>
                <a:gd name="textAreaBottom" fmla="*/ 1773000 h 1772280"/>
              </a:gdLst>
              <a:ahLst/>
              <a:rect l="textAreaLeft" t="textAreaTop" r="textAreaRight" b="textAreaBottom"/>
              <a:pathLst>
                <a:path w="2363835" h="2363835">
                  <a:moveTo>
                    <a:pt x="0" y="0"/>
                  </a:moveTo>
                  <a:lnTo>
                    <a:pt x="2363835" y="0"/>
                  </a:lnTo>
                  <a:lnTo>
                    <a:pt x="2363835" y="2363835"/>
                  </a:lnTo>
                  <a:lnTo>
                    <a:pt x="0" y="2363835"/>
                  </a:lnTo>
                  <a:lnTo>
                    <a:pt x="0" y="0"/>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8" name="TextBox 26"/>
            <p:cNvSpPr/>
            <p:nvPr/>
          </p:nvSpPr>
          <p:spPr>
            <a:xfrm>
              <a:off x="11762280" y="6507720"/>
              <a:ext cx="1805040" cy="341280"/>
            </a:xfrm>
            <a:prstGeom prst="rect">
              <a:avLst/>
            </a:prstGeom>
            <a:noFill/>
            <a:ln w="0">
              <a:noFill/>
            </a:ln>
          </p:spPr>
          <p:style>
            <a:lnRef idx="0"/>
            <a:fillRef idx="0"/>
            <a:effectRef idx="0"/>
            <a:fontRef idx="minor"/>
          </p:style>
          <p:txBody>
            <a:bodyPr lIns="0" rIns="0" tIns="0" bIns="0" anchor="t">
              <a:spAutoFit/>
            </a:bodyPr>
            <a:p>
              <a:pPr algn="ctr">
                <a:lnSpc>
                  <a:spcPts val="2690"/>
                </a:lnSpc>
              </a:pPr>
              <a:r>
                <a:rPr b="0" lang="en-US" sz="1920" spc="72" strike="noStrike">
                  <a:solidFill>
                    <a:srgbClr val="000000"/>
                  </a:solidFill>
                  <a:latin typeface="Aileron Bold"/>
                  <a:ea typeface="DejaVu Sans"/>
                </a:rPr>
                <a:t>Safety</a:t>
              </a:r>
              <a:endParaRPr b="0" lang="en-US" sz="1920" spc="-1" strike="noStrike">
                <a:solidFill>
                  <a:srgbClr val="000000"/>
                </a:solidFill>
                <a:latin typeface="Arial"/>
              </a:endParaRPr>
            </a:p>
          </p:txBody>
        </p:sp>
      </p:grpSp>
      <p:sp>
        <p:nvSpPr>
          <p:cNvPr id="559" name="TextBox 27"/>
          <p:cNvSpPr/>
          <p:nvPr/>
        </p:nvSpPr>
        <p:spPr>
          <a:xfrm>
            <a:off x="4608720" y="657720"/>
            <a:ext cx="9070200" cy="790920"/>
          </a:xfrm>
          <a:prstGeom prst="rect">
            <a:avLst/>
          </a:prstGeom>
          <a:noFill/>
          <a:ln w="0">
            <a:noFill/>
          </a:ln>
        </p:spPr>
        <p:style>
          <a:lnRef idx="0"/>
          <a:fillRef idx="0"/>
          <a:effectRef idx="0"/>
          <a:fontRef idx="minor"/>
        </p:style>
        <p:txBody>
          <a:bodyPr lIns="0" rIns="0" tIns="0" bIns="0" anchor="t">
            <a:spAutoFit/>
          </a:bodyPr>
          <a:p>
            <a:pPr>
              <a:lnSpc>
                <a:spcPts val="6228"/>
              </a:lnSpc>
            </a:pPr>
            <a:r>
              <a:rPr b="0" lang="en-US" sz="5280" spc="-1" strike="noStrike">
                <a:solidFill>
                  <a:srgbClr val="010101"/>
                </a:solidFill>
                <a:latin typeface="Archivo Black"/>
                <a:ea typeface="DejaVu Sans"/>
              </a:rPr>
              <a:t>MOSIME CO-EXISTENCE</a:t>
            </a:r>
            <a:endParaRPr b="0" lang="en-US" sz="5280" spc="-1" strike="noStrike">
              <a:solidFill>
                <a:srgbClr val="000000"/>
              </a:solidFill>
              <a:latin typeface="Arial"/>
            </a:endParaRPr>
          </a:p>
        </p:txBody>
      </p:sp>
      <p:sp>
        <p:nvSpPr>
          <p:cNvPr id="560" name="TextBox 28"/>
          <p:cNvSpPr/>
          <p:nvPr/>
        </p:nvSpPr>
        <p:spPr>
          <a:xfrm>
            <a:off x="3498480" y="2423160"/>
            <a:ext cx="1530360" cy="707040"/>
          </a:xfrm>
          <a:prstGeom prst="rect">
            <a:avLst/>
          </a:prstGeom>
          <a:noFill/>
          <a:ln w="0">
            <a:noFill/>
          </a:ln>
        </p:spPr>
        <p:style>
          <a:lnRef idx="0"/>
          <a:fillRef idx="0"/>
          <a:effectRef idx="0"/>
          <a:fontRef idx="minor"/>
        </p:style>
        <p:txBody>
          <a:bodyPr lIns="0" rIns="0" tIns="0" bIns="0" anchor="t">
            <a:spAutoFit/>
          </a:bodyPr>
          <a:p>
            <a:pPr algn="ctr">
              <a:lnSpc>
                <a:spcPts val="2784"/>
              </a:lnSpc>
            </a:pPr>
            <a:r>
              <a:rPr b="0" lang="en-US" sz="1990" spc="75" strike="noStrike">
                <a:solidFill>
                  <a:srgbClr val="000000"/>
                </a:solidFill>
                <a:latin typeface="Aileron"/>
                <a:ea typeface="DejaVu Sans"/>
              </a:rPr>
              <a:t>Data Collection</a:t>
            </a:r>
            <a:endParaRPr b="0" lang="en-US" sz="1990" spc="-1" strike="noStrike">
              <a:solidFill>
                <a:srgbClr val="000000"/>
              </a:solidFill>
              <a:latin typeface="Arial"/>
            </a:endParaRPr>
          </a:p>
        </p:txBody>
      </p:sp>
      <p:sp>
        <p:nvSpPr>
          <p:cNvPr id="561" name="TextBox 29"/>
          <p:cNvSpPr/>
          <p:nvPr/>
        </p:nvSpPr>
        <p:spPr>
          <a:xfrm>
            <a:off x="6405480" y="7780680"/>
            <a:ext cx="1366560" cy="375120"/>
          </a:xfrm>
          <a:prstGeom prst="rect">
            <a:avLst/>
          </a:prstGeom>
          <a:noFill/>
          <a:ln w="0">
            <a:noFill/>
          </a:ln>
        </p:spPr>
        <p:style>
          <a:lnRef idx="0"/>
          <a:fillRef idx="0"/>
          <a:effectRef idx="0"/>
          <a:fontRef idx="minor"/>
        </p:style>
        <p:txBody>
          <a:bodyPr lIns="0" rIns="0" tIns="0" bIns="0" anchor="t">
            <a:spAutoFit/>
          </a:bodyPr>
          <a:p>
            <a:pPr algn="ctr">
              <a:lnSpc>
                <a:spcPts val="2954"/>
              </a:lnSpc>
            </a:pPr>
            <a:r>
              <a:rPr b="0" lang="en-US" sz="2110" spc="80" strike="noStrike">
                <a:solidFill>
                  <a:srgbClr val="000000"/>
                </a:solidFill>
                <a:latin typeface="Aileron"/>
                <a:ea typeface="DejaVu Sans"/>
              </a:rPr>
              <a:t>Privacy</a:t>
            </a:r>
            <a:endParaRPr b="0" lang="en-US" sz="2110" spc="-1" strike="noStrike">
              <a:solidFill>
                <a:srgbClr val="000000"/>
              </a:solidFill>
              <a:latin typeface="Arial"/>
            </a:endParaRPr>
          </a:p>
        </p:txBody>
      </p:sp>
      <p:sp>
        <p:nvSpPr>
          <p:cNvPr id="562" name="TextBox 30"/>
          <p:cNvSpPr/>
          <p:nvPr/>
        </p:nvSpPr>
        <p:spPr>
          <a:xfrm>
            <a:off x="3618720" y="7728120"/>
            <a:ext cx="1272600" cy="374760"/>
          </a:xfrm>
          <a:prstGeom prst="rect">
            <a:avLst/>
          </a:prstGeom>
          <a:noFill/>
          <a:ln w="0">
            <a:noFill/>
          </a:ln>
        </p:spPr>
        <p:style>
          <a:lnRef idx="0"/>
          <a:fillRef idx="0"/>
          <a:effectRef idx="0"/>
          <a:fontRef idx="minor"/>
        </p:style>
        <p:txBody>
          <a:bodyPr lIns="0" rIns="0" tIns="0" bIns="0" anchor="t">
            <a:spAutoFit/>
          </a:bodyPr>
          <a:p>
            <a:pPr algn="ctr">
              <a:lnSpc>
                <a:spcPts val="2954"/>
              </a:lnSpc>
            </a:pPr>
            <a:r>
              <a:rPr b="0" lang="en-US" sz="2110" spc="80" strike="noStrike">
                <a:solidFill>
                  <a:srgbClr val="000000"/>
                </a:solidFill>
                <a:latin typeface="Aileron"/>
                <a:ea typeface="DejaVu Sans"/>
              </a:rPr>
              <a:t>Fairness</a:t>
            </a:r>
            <a:endParaRPr b="0" lang="en-US" sz="2110" spc="-1" strike="noStrike">
              <a:solidFill>
                <a:srgbClr val="000000"/>
              </a:solidFill>
              <a:latin typeface="Arial"/>
            </a:endParaRPr>
          </a:p>
        </p:txBody>
      </p:sp>
      <p:sp>
        <p:nvSpPr>
          <p:cNvPr id="563" name="TextBox 31"/>
          <p:cNvSpPr/>
          <p:nvPr/>
        </p:nvSpPr>
        <p:spPr>
          <a:xfrm>
            <a:off x="6405480" y="2574000"/>
            <a:ext cx="1031400" cy="374760"/>
          </a:xfrm>
          <a:prstGeom prst="rect">
            <a:avLst/>
          </a:prstGeom>
          <a:noFill/>
          <a:ln w="0">
            <a:noFill/>
          </a:ln>
        </p:spPr>
        <p:style>
          <a:lnRef idx="0"/>
          <a:fillRef idx="0"/>
          <a:effectRef idx="0"/>
          <a:fontRef idx="minor"/>
        </p:style>
        <p:txBody>
          <a:bodyPr lIns="0" rIns="0" tIns="0" bIns="0" anchor="t">
            <a:spAutoFit/>
          </a:bodyPr>
          <a:p>
            <a:pPr algn="ctr">
              <a:lnSpc>
                <a:spcPts val="2954"/>
              </a:lnSpc>
            </a:pPr>
            <a:r>
              <a:rPr b="0" lang="en-US" sz="2110" spc="80" strike="noStrike">
                <a:solidFill>
                  <a:srgbClr val="000000"/>
                </a:solidFill>
                <a:latin typeface="Aileron"/>
                <a:ea typeface="DejaVu Sans"/>
              </a:rPr>
              <a:t>Trust</a:t>
            </a:r>
            <a:endParaRPr b="0" lang="en-US" sz="2110" spc="-1" strike="noStrike">
              <a:solidFill>
                <a:srgbClr val="000000"/>
              </a:solidFill>
              <a:latin typeface="Arial"/>
            </a:endParaRPr>
          </a:p>
        </p:txBody>
      </p:sp>
      <p:sp>
        <p:nvSpPr>
          <p:cNvPr id="564" name="TextBox 32"/>
          <p:cNvSpPr/>
          <p:nvPr/>
        </p:nvSpPr>
        <p:spPr>
          <a:xfrm>
            <a:off x="10578240" y="2581560"/>
            <a:ext cx="1765800" cy="375120"/>
          </a:xfrm>
          <a:prstGeom prst="rect">
            <a:avLst/>
          </a:prstGeom>
          <a:noFill/>
          <a:ln w="0">
            <a:noFill/>
          </a:ln>
        </p:spPr>
        <p:style>
          <a:lnRef idx="0"/>
          <a:fillRef idx="0"/>
          <a:effectRef idx="0"/>
          <a:fontRef idx="minor"/>
        </p:style>
        <p:txBody>
          <a:bodyPr lIns="0" rIns="0" tIns="0" bIns="0" anchor="t">
            <a:spAutoFit/>
          </a:bodyPr>
          <a:p>
            <a:pPr algn="ctr">
              <a:lnSpc>
                <a:spcPts val="2954"/>
              </a:lnSpc>
            </a:pPr>
            <a:r>
              <a:rPr b="0" lang="en-US" sz="2110" spc="80" strike="noStrike">
                <a:solidFill>
                  <a:srgbClr val="000000"/>
                </a:solidFill>
                <a:latin typeface="Aileron"/>
                <a:ea typeface="DejaVu Sans"/>
              </a:rPr>
              <a:t>Preferences</a:t>
            </a:r>
            <a:endParaRPr b="0" lang="en-US" sz="2110" spc="-1" strike="noStrike">
              <a:solidFill>
                <a:srgbClr val="000000"/>
              </a:solidFill>
              <a:latin typeface="Arial"/>
            </a:endParaRPr>
          </a:p>
        </p:txBody>
      </p:sp>
      <p:sp>
        <p:nvSpPr>
          <p:cNvPr id="565" name="TextBox 33"/>
          <p:cNvSpPr/>
          <p:nvPr/>
        </p:nvSpPr>
        <p:spPr>
          <a:xfrm>
            <a:off x="13591440" y="2449800"/>
            <a:ext cx="1267200" cy="750240"/>
          </a:xfrm>
          <a:prstGeom prst="rect">
            <a:avLst/>
          </a:prstGeom>
          <a:noFill/>
          <a:ln w="0">
            <a:noFill/>
          </a:ln>
        </p:spPr>
        <p:style>
          <a:lnRef idx="0"/>
          <a:fillRef idx="0"/>
          <a:effectRef idx="0"/>
          <a:fontRef idx="minor"/>
        </p:style>
        <p:txBody>
          <a:bodyPr lIns="0" rIns="0" tIns="0" bIns="0" anchor="t">
            <a:spAutoFit/>
          </a:bodyPr>
          <a:p>
            <a:pPr algn="ctr">
              <a:lnSpc>
                <a:spcPts val="2954"/>
              </a:lnSpc>
            </a:pPr>
            <a:r>
              <a:rPr b="0" lang="en-US" sz="2110" spc="80" strike="noStrike">
                <a:solidFill>
                  <a:srgbClr val="000000"/>
                </a:solidFill>
                <a:latin typeface="Aileron"/>
                <a:ea typeface="DejaVu Sans"/>
              </a:rPr>
              <a:t>Driving Habits</a:t>
            </a:r>
            <a:endParaRPr b="0" lang="en-US" sz="2110" spc="-1" strike="noStrike">
              <a:solidFill>
                <a:srgbClr val="000000"/>
              </a:solidFill>
              <a:latin typeface="Arial"/>
            </a:endParaRPr>
          </a:p>
        </p:txBody>
      </p:sp>
      <p:sp>
        <p:nvSpPr>
          <p:cNvPr id="566" name="TextBox 34"/>
          <p:cNvSpPr/>
          <p:nvPr/>
        </p:nvSpPr>
        <p:spPr>
          <a:xfrm>
            <a:off x="13567680" y="7594920"/>
            <a:ext cx="1519560" cy="750240"/>
          </a:xfrm>
          <a:prstGeom prst="rect">
            <a:avLst/>
          </a:prstGeom>
          <a:noFill/>
          <a:ln w="0">
            <a:noFill/>
          </a:ln>
        </p:spPr>
        <p:style>
          <a:lnRef idx="0"/>
          <a:fillRef idx="0"/>
          <a:effectRef idx="0"/>
          <a:fontRef idx="minor"/>
        </p:style>
        <p:txBody>
          <a:bodyPr lIns="0" rIns="0" tIns="0" bIns="0" anchor="t">
            <a:spAutoFit/>
          </a:bodyPr>
          <a:p>
            <a:pPr algn="ctr">
              <a:lnSpc>
                <a:spcPts val="2954"/>
              </a:lnSpc>
            </a:pPr>
            <a:r>
              <a:rPr b="0" lang="en-US" sz="2110" spc="80" strike="noStrike">
                <a:solidFill>
                  <a:srgbClr val="000000"/>
                </a:solidFill>
                <a:latin typeface="Aileron"/>
                <a:ea typeface="DejaVu Sans"/>
              </a:rPr>
              <a:t>Detect Danger</a:t>
            </a:r>
            <a:endParaRPr b="0" lang="en-US" sz="2110" spc="-1" strike="noStrike">
              <a:solidFill>
                <a:srgbClr val="000000"/>
              </a:solidFill>
              <a:latin typeface="Arial"/>
            </a:endParaRPr>
          </a:p>
        </p:txBody>
      </p:sp>
      <p:sp>
        <p:nvSpPr>
          <p:cNvPr id="567" name="TextBox 35"/>
          <p:cNvSpPr/>
          <p:nvPr/>
        </p:nvSpPr>
        <p:spPr>
          <a:xfrm>
            <a:off x="10351080" y="7594920"/>
            <a:ext cx="1860120" cy="749880"/>
          </a:xfrm>
          <a:prstGeom prst="rect">
            <a:avLst/>
          </a:prstGeom>
          <a:noFill/>
          <a:ln w="0">
            <a:noFill/>
          </a:ln>
        </p:spPr>
        <p:style>
          <a:lnRef idx="0"/>
          <a:fillRef idx="0"/>
          <a:effectRef idx="0"/>
          <a:fontRef idx="minor"/>
        </p:style>
        <p:txBody>
          <a:bodyPr lIns="0" rIns="0" tIns="0" bIns="0" anchor="t">
            <a:spAutoFit/>
          </a:bodyPr>
          <a:p>
            <a:pPr algn="ctr">
              <a:lnSpc>
                <a:spcPts val="2954"/>
              </a:lnSpc>
            </a:pPr>
            <a:r>
              <a:rPr b="0" lang="en-US" sz="2110" spc="80" strike="noStrike">
                <a:solidFill>
                  <a:srgbClr val="000000"/>
                </a:solidFill>
                <a:latin typeface="Aileron"/>
                <a:ea typeface="DejaVu Sans"/>
              </a:rPr>
              <a:t>Without</a:t>
            </a:r>
            <a:endParaRPr b="0" lang="en-US" sz="2110" spc="-1" strike="noStrike">
              <a:solidFill>
                <a:srgbClr val="000000"/>
              </a:solidFill>
              <a:latin typeface="Arial"/>
            </a:endParaRPr>
          </a:p>
          <a:p>
            <a:pPr algn="ctr">
              <a:lnSpc>
                <a:spcPts val="2954"/>
              </a:lnSpc>
            </a:pPr>
            <a:r>
              <a:rPr b="0" lang="en-US" sz="2110" spc="80" strike="noStrike">
                <a:solidFill>
                  <a:srgbClr val="000000"/>
                </a:solidFill>
                <a:latin typeface="Aileron"/>
                <a:ea typeface="DejaVu Sans"/>
              </a:rPr>
              <a:t>Distractions </a:t>
            </a:r>
            <a:endParaRPr b="0" lang="en-US" sz="2110" spc="-1" strike="noStrike">
              <a:solidFill>
                <a:srgbClr val="000000"/>
              </a:solidFill>
              <a:latin typeface="Arial"/>
            </a:endParaRPr>
          </a:p>
        </p:txBody>
      </p:sp>
      <p:sp>
        <p:nvSpPr>
          <p:cNvPr id="568" name="TextBox 36"/>
          <p:cNvSpPr/>
          <p:nvPr/>
        </p:nvSpPr>
        <p:spPr>
          <a:xfrm>
            <a:off x="8063640" y="3583440"/>
            <a:ext cx="2693880" cy="425880"/>
          </a:xfrm>
          <a:prstGeom prst="rect">
            <a:avLst/>
          </a:prstGeom>
          <a:noFill/>
          <a:ln w="0">
            <a:noFill/>
          </a:ln>
        </p:spPr>
        <p:style>
          <a:lnRef idx="0"/>
          <a:fillRef idx="0"/>
          <a:effectRef idx="0"/>
          <a:fontRef idx="minor"/>
        </p:style>
        <p:txBody>
          <a:bodyPr lIns="0" rIns="0" tIns="0" bIns="0" anchor="t">
            <a:spAutoFit/>
          </a:bodyPr>
          <a:p>
            <a:pPr algn="ctr">
              <a:lnSpc>
                <a:spcPts val="3356"/>
              </a:lnSpc>
            </a:pPr>
            <a:r>
              <a:rPr b="0" lang="en-US" sz="2400" spc="92" strike="noStrike">
                <a:solidFill>
                  <a:srgbClr val="000000"/>
                </a:solidFill>
                <a:latin typeface="Aileron Bold"/>
                <a:ea typeface="DejaVu Sans"/>
              </a:rPr>
              <a:t>CO-EXISTENCE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Freeform 2"/>
          <p:cNvSpPr/>
          <p:nvPr/>
        </p:nvSpPr>
        <p:spPr>
          <a:xfrm flipH="1" flipV="1">
            <a:off x="-720" y="-360"/>
            <a:ext cx="18287280" cy="10286280"/>
          </a:xfrm>
          <a:custGeom>
            <a:avLst/>
            <a:gdLst>
              <a:gd name="textAreaLeft" fmla="*/ -360 w 18287280"/>
              <a:gd name="textAreaRight" fmla="*/ 18287640 w 18287280"/>
              <a:gd name="textAreaTop" fmla="*/ 360 h 10286280"/>
              <a:gd name="textAreaBottom" fmla="*/ 10287360 h 10286280"/>
            </a:gdLst>
            <a:ahLst/>
            <a:rect l="textAreaLeft" t="textAreaTop" r="textAreaRight" b="textAreaBottom"/>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570" name="Group 3"/>
          <p:cNvGrpSpPr/>
          <p:nvPr/>
        </p:nvGrpSpPr>
        <p:grpSpPr>
          <a:xfrm>
            <a:off x="2016000" y="3007800"/>
            <a:ext cx="4290840" cy="2949120"/>
            <a:chOff x="2016000" y="3007800"/>
            <a:chExt cx="4290840" cy="2949120"/>
          </a:xfrm>
        </p:grpSpPr>
        <p:sp>
          <p:nvSpPr>
            <p:cNvPr id="571" name="Freeform 4"/>
            <p:cNvSpPr/>
            <p:nvPr/>
          </p:nvSpPr>
          <p:spPr>
            <a:xfrm>
              <a:off x="2016000" y="3075480"/>
              <a:ext cx="4290840" cy="2501640"/>
            </a:xfrm>
            <a:custGeom>
              <a:avLst/>
              <a:gdLst>
                <a:gd name="textAreaLeft" fmla="*/ 0 w 4290840"/>
                <a:gd name="textAreaRight" fmla="*/ 4291560 w 4290840"/>
                <a:gd name="textAreaTop" fmla="*/ 0 h 2501640"/>
                <a:gd name="textAreaBottom" fmla="*/ 2502360 h 2501640"/>
              </a:gdLst>
              <a:ahLst/>
              <a:rect l="textAreaLeft" t="textAreaTop" r="textAreaRight" b="textAreaBottom"/>
              <a:pathLst>
                <a:path w="1210207" h="705732">
                  <a:moveTo>
                    <a:pt x="36081" y="0"/>
                  </a:moveTo>
                  <a:lnTo>
                    <a:pt x="1174126" y="0"/>
                  </a:lnTo>
                  <a:cubicBezTo>
                    <a:pt x="1194053" y="0"/>
                    <a:pt x="1210207" y="16154"/>
                    <a:pt x="1210207" y="36081"/>
                  </a:cubicBezTo>
                  <a:lnTo>
                    <a:pt x="1210207" y="669651"/>
                  </a:lnTo>
                  <a:cubicBezTo>
                    <a:pt x="1210207" y="679220"/>
                    <a:pt x="1206406" y="688398"/>
                    <a:pt x="1199639" y="695164"/>
                  </a:cubicBezTo>
                  <a:cubicBezTo>
                    <a:pt x="1192873" y="701931"/>
                    <a:pt x="1183695" y="705732"/>
                    <a:pt x="1174126" y="705732"/>
                  </a:cubicBezTo>
                  <a:lnTo>
                    <a:pt x="36081" y="705732"/>
                  </a:lnTo>
                  <a:cubicBezTo>
                    <a:pt x="26512" y="705732"/>
                    <a:pt x="17334" y="701931"/>
                    <a:pt x="10568" y="695164"/>
                  </a:cubicBezTo>
                  <a:cubicBezTo>
                    <a:pt x="3801" y="688398"/>
                    <a:pt x="0" y="679220"/>
                    <a:pt x="0" y="669651"/>
                  </a:cubicBezTo>
                  <a:lnTo>
                    <a:pt x="0" y="36081"/>
                  </a:lnTo>
                  <a:cubicBezTo>
                    <a:pt x="0" y="26512"/>
                    <a:pt x="3801" y="17334"/>
                    <a:pt x="10568" y="10568"/>
                  </a:cubicBezTo>
                  <a:cubicBezTo>
                    <a:pt x="17334" y="3801"/>
                    <a:pt x="26512" y="0"/>
                    <a:pt x="36081" y="0"/>
                  </a:cubicBezTo>
                  <a:close/>
                </a:path>
              </a:pathLst>
            </a:custGeom>
            <a:solidFill>
              <a:srgbClr val="ffffff"/>
            </a:solidFill>
            <a:ln cap="sq" w="38100">
              <a:solidFill>
                <a:srgbClr val="363636"/>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72" name="TextBox 5"/>
            <p:cNvSpPr/>
            <p:nvPr/>
          </p:nvSpPr>
          <p:spPr>
            <a:xfrm>
              <a:off x="2016000" y="3007800"/>
              <a:ext cx="2881440" cy="29491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573" name="Group 6"/>
          <p:cNvGrpSpPr/>
          <p:nvPr/>
        </p:nvGrpSpPr>
        <p:grpSpPr>
          <a:xfrm>
            <a:off x="3150360" y="2929320"/>
            <a:ext cx="146520" cy="150840"/>
            <a:chOff x="3150360" y="2929320"/>
            <a:chExt cx="146520" cy="150840"/>
          </a:xfrm>
        </p:grpSpPr>
        <p:sp>
          <p:nvSpPr>
            <p:cNvPr id="574" name="Freeform 7"/>
            <p:cNvSpPr/>
            <p:nvPr/>
          </p:nvSpPr>
          <p:spPr>
            <a:xfrm>
              <a:off x="3150360" y="2929320"/>
              <a:ext cx="146520" cy="150840"/>
            </a:xfrm>
            <a:custGeom>
              <a:avLst/>
              <a:gdLst>
                <a:gd name="textAreaLeft" fmla="*/ 0 w 146520"/>
                <a:gd name="textAreaRight" fmla="*/ 147240 w 146520"/>
                <a:gd name="textAreaTop" fmla="*/ 0 h 150840"/>
                <a:gd name="textAreaBottom" fmla="*/ 151560 h 150840"/>
              </a:gdLst>
              <a:ahLst/>
              <a:rect l="textAreaLeft" t="textAreaTop" r="textAreaRight" b="textAreaBottom"/>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575" name="Group 8"/>
          <p:cNvGrpSpPr/>
          <p:nvPr/>
        </p:nvGrpSpPr>
        <p:grpSpPr>
          <a:xfrm>
            <a:off x="2242080" y="2929320"/>
            <a:ext cx="982080" cy="1072800"/>
            <a:chOff x="2242080" y="2929320"/>
            <a:chExt cx="982080" cy="1072800"/>
          </a:xfrm>
        </p:grpSpPr>
        <p:sp>
          <p:nvSpPr>
            <p:cNvPr id="576" name="Freeform 9"/>
            <p:cNvSpPr/>
            <p:nvPr/>
          </p:nvSpPr>
          <p:spPr>
            <a:xfrm>
              <a:off x="2242080" y="2929320"/>
              <a:ext cx="982080" cy="1072800"/>
            </a:xfrm>
            <a:custGeom>
              <a:avLst/>
              <a:gdLst>
                <a:gd name="textAreaLeft" fmla="*/ 0 w 982080"/>
                <a:gd name="textAreaRight" fmla="*/ 982800 w 982080"/>
                <a:gd name="textAreaTop" fmla="*/ 0 h 1072800"/>
                <a:gd name="textAreaBottom" fmla="*/ 1073520 h 1072800"/>
              </a:gdLst>
              <a:ahLst/>
              <a:rect l="textAreaLeft" t="textAreaTop" r="textAreaRight" b="textAreaBottom"/>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577" name="Group 10"/>
          <p:cNvGrpSpPr/>
          <p:nvPr/>
        </p:nvGrpSpPr>
        <p:grpSpPr>
          <a:xfrm>
            <a:off x="6783480" y="3007800"/>
            <a:ext cx="4290840" cy="2949120"/>
            <a:chOff x="6783480" y="3007800"/>
            <a:chExt cx="4290840" cy="2949120"/>
          </a:xfrm>
        </p:grpSpPr>
        <p:sp>
          <p:nvSpPr>
            <p:cNvPr id="578" name="Freeform 11"/>
            <p:cNvSpPr/>
            <p:nvPr/>
          </p:nvSpPr>
          <p:spPr>
            <a:xfrm>
              <a:off x="6783480" y="3075480"/>
              <a:ext cx="4290840" cy="2501640"/>
            </a:xfrm>
            <a:custGeom>
              <a:avLst/>
              <a:gdLst>
                <a:gd name="textAreaLeft" fmla="*/ 0 w 4290840"/>
                <a:gd name="textAreaRight" fmla="*/ 4291560 w 4290840"/>
                <a:gd name="textAreaTop" fmla="*/ 0 h 2501640"/>
                <a:gd name="textAreaBottom" fmla="*/ 2502360 h 2501640"/>
              </a:gdLst>
              <a:ahLst/>
              <a:rect l="textAreaLeft" t="textAreaTop" r="textAreaRight" b="textAreaBottom"/>
              <a:pathLst>
                <a:path w="1210207" h="705732">
                  <a:moveTo>
                    <a:pt x="36081" y="0"/>
                  </a:moveTo>
                  <a:lnTo>
                    <a:pt x="1174126" y="0"/>
                  </a:lnTo>
                  <a:cubicBezTo>
                    <a:pt x="1194053" y="0"/>
                    <a:pt x="1210207" y="16154"/>
                    <a:pt x="1210207" y="36081"/>
                  </a:cubicBezTo>
                  <a:lnTo>
                    <a:pt x="1210207" y="669651"/>
                  </a:lnTo>
                  <a:cubicBezTo>
                    <a:pt x="1210207" y="679220"/>
                    <a:pt x="1206406" y="688398"/>
                    <a:pt x="1199639" y="695164"/>
                  </a:cubicBezTo>
                  <a:cubicBezTo>
                    <a:pt x="1192873" y="701931"/>
                    <a:pt x="1183695" y="705732"/>
                    <a:pt x="1174126" y="705732"/>
                  </a:cubicBezTo>
                  <a:lnTo>
                    <a:pt x="36081" y="705732"/>
                  </a:lnTo>
                  <a:cubicBezTo>
                    <a:pt x="26512" y="705732"/>
                    <a:pt x="17334" y="701931"/>
                    <a:pt x="10568" y="695164"/>
                  </a:cubicBezTo>
                  <a:cubicBezTo>
                    <a:pt x="3801" y="688398"/>
                    <a:pt x="0" y="679220"/>
                    <a:pt x="0" y="669651"/>
                  </a:cubicBezTo>
                  <a:lnTo>
                    <a:pt x="0" y="36081"/>
                  </a:lnTo>
                  <a:cubicBezTo>
                    <a:pt x="0" y="26512"/>
                    <a:pt x="3801" y="17334"/>
                    <a:pt x="10568" y="10568"/>
                  </a:cubicBezTo>
                  <a:cubicBezTo>
                    <a:pt x="17334" y="3801"/>
                    <a:pt x="26512" y="0"/>
                    <a:pt x="36081" y="0"/>
                  </a:cubicBezTo>
                  <a:close/>
                </a:path>
              </a:pathLst>
            </a:custGeom>
            <a:solidFill>
              <a:srgbClr val="ffffff"/>
            </a:solidFill>
            <a:ln cap="sq" w="38100">
              <a:solidFill>
                <a:srgbClr val="363636"/>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79" name="TextBox 12"/>
            <p:cNvSpPr/>
            <p:nvPr/>
          </p:nvSpPr>
          <p:spPr>
            <a:xfrm>
              <a:off x="6783480" y="3007800"/>
              <a:ext cx="2881440" cy="29491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580" name="Group 13"/>
          <p:cNvGrpSpPr/>
          <p:nvPr/>
        </p:nvGrpSpPr>
        <p:grpSpPr>
          <a:xfrm>
            <a:off x="7917840" y="2929320"/>
            <a:ext cx="146520" cy="150840"/>
            <a:chOff x="7917840" y="2929320"/>
            <a:chExt cx="146520" cy="150840"/>
          </a:xfrm>
        </p:grpSpPr>
        <p:sp>
          <p:nvSpPr>
            <p:cNvPr id="581" name="Freeform 14"/>
            <p:cNvSpPr/>
            <p:nvPr/>
          </p:nvSpPr>
          <p:spPr>
            <a:xfrm>
              <a:off x="7917840" y="2929320"/>
              <a:ext cx="146520" cy="150840"/>
            </a:xfrm>
            <a:custGeom>
              <a:avLst/>
              <a:gdLst>
                <a:gd name="textAreaLeft" fmla="*/ 0 w 146520"/>
                <a:gd name="textAreaRight" fmla="*/ 147240 w 146520"/>
                <a:gd name="textAreaTop" fmla="*/ 0 h 150840"/>
                <a:gd name="textAreaBottom" fmla="*/ 151560 h 150840"/>
              </a:gdLst>
              <a:ahLst/>
              <a:rect l="textAreaLeft" t="textAreaTop" r="textAreaRight" b="textAreaBottom"/>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582" name="Group 15"/>
          <p:cNvGrpSpPr/>
          <p:nvPr/>
        </p:nvGrpSpPr>
        <p:grpSpPr>
          <a:xfrm>
            <a:off x="7009560" y="2929320"/>
            <a:ext cx="982080" cy="1072800"/>
            <a:chOff x="7009560" y="2929320"/>
            <a:chExt cx="982080" cy="1072800"/>
          </a:xfrm>
        </p:grpSpPr>
        <p:sp>
          <p:nvSpPr>
            <p:cNvPr id="583" name="Freeform 16"/>
            <p:cNvSpPr/>
            <p:nvPr/>
          </p:nvSpPr>
          <p:spPr>
            <a:xfrm>
              <a:off x="7009560" y="2929320"/>
              <a:ext cx="982080" cy="1072800"/>
            </a:xfrm>
            <a:custGeom>
              <a:avLst/>
              <a:gdLst>
                <a:gd name="textAreaLeft" fmla="*/ 0 w 982080"/>
                <a:gd name="textAreaRight" fmla="*/ 982800 w 982080"/>
                <a:gd name="textAreaTop" fmla="*/ 0 h 1072800"/>
                <a:gd name="textAreaBottom" fmla="*/ 1073520 h 1072800"/>
              </a:gdLst>
              <a:ahLst/>
              <a:rect l="textAreaLeft" t="textAreaTop" r="textAreaRight" b="textAreaBottom"/>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584" name="Group 17"/>
          <p:cNvGrpSpPr/>
          <p:nvPr/>
        </p:nvGrpSpPr>
        <p:grpSpPr>
          <a:xfrm>
            <a:off x="11555280" y="3007800"/>
            <a:ext cx="4290840" cy="2949120"/>
            <a:chOff x="11555280" y="3007800"/>
            <a:chExt cx="4290840" cy="2949120"/>
          </a:xfrm>
        </p:grpSpPr>
        <p:sp>
          <p:nvSpPr>
            <p:cNvPr id="585" name="Freeform 18"/>
            <p:cNvSpPr/>
            <p:nvPr/>
          </p:nvSpPr>
          <p:spPr>
            <a:xfrm>
              <a:off x="11555280" y="3075480"/>
              <a:ext cx="4290840" cy="2501640"/>
            </a:xfrm>
            <a:custGeom>
              <a:avLst/>
              <a:gdLst>
                <a:gd name="textAreaLeft" fmla="*/ 0 w 4290840"/>
                <a:gd name="textAreaRight" fmla="*/ 4291560 w 4290840"/>
                <a:gd name="textAreaTop" fmla="*/ 0 h 2501640"/>
                <a:gd name="textAreaBottom" fmla="*/ 2502360 h 2501640"/>
              </a:gdLst>
              <a:ahLst/>
              <a:rect l="textAreaLeft" t="textAreaTop" r="textAreaRight" b="textAreaBottom"/>
              <a:pathLst>
                <a:path w="1210207" h="705732">
                  <a:moveTo>
                    <a:pt x="36081" y="0"/>
                  </a:moveTo>
                  <a:lnTo>
                    <a:pt x="1174126" y="0"/>
                  </a:lnTo>
                  <a:cubicBezTo>
                    <a:pt x="1194053" y="0"/>
                    <a:pt x="1210207" y="16154"/>
                    <a:pt x="1210207" y="36081"/>
                  </a:cubicBezTo>
                  <a:lnTo>
                    <a:pt x="1210207" y="669651"/>
                  </a:lnTo>
                  <a:cubicBezTo>
                    <a:pt x="1210207" y="679220"/>
                    <a:pt x="1206406" y="688398"/>
                    <a:pt x="1199639" y="695164"/>
                  </a:cubicBezTo>
                  <a:cubicBezTo>
                    <a:pt x="1192873" y="701931"/>
                    <a:pt x="1183695" y="705732"/>
                    <a:pt x="1174126" y="705732"/>
                  </a:cubicBezTo>
                  <a:lnTo>
                    <a:pt x="36081" y="705732"/>
                  </a:lnTo>
                  <a:cubicBezTo>
                    <a:pt x="26512" y="705732"/>
                    <a:pt x="17334" y="701931"/>
                    <a:pt x="10568" y="695164"/>
                  </a:cubicBezTo>
                  <a:cubicBezTo>
                    <a:pt x="3801" y="688398"/>
                    <a:pt x="0" y="679220"/>
                    <a:pt x="0" y="669651"/>
                  </a:cubicBezTo>
                  <a:lnTo>
                    <a:pt x="0" y="36081"/>
                  </a:lnTo>
                  <a:cubicBezTo>
                    <a:pt x="0" y="26512"/>
                    <a:pt x="3801" y="17334"/>
                    <a:pt x="10568" y="10568"/>
                  </a:cubicBezTo>
                  <a:cubicBezTo>
                    <a:pt x="17334" y="3801"/>
                    <a:pt x="26512" y="0"/>
                    <a:pt x="36081" y="0"/>
                  </a:cubicBezTo>
                  <a:close/>
                </a:path>
              </a:pathLst>
            </a:custGeom>
            <a:solidFill>
              <a:srgbClr val="ffffff"/>
            </a:solidFill>
            <a:ln cap="sq" w="38100">
              <a:solidFill>
                <a:srgbClr val="363636"/>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86" name="TextBox 19"/>
            <p:cNvSpPr/>
            <p:nvPr/>
          </p:nvSpPr>
          <p:spPr>
            <a:xfrm>
              <a:off x="11555280" y="3007800"/>
              <a:ext cx="2881440" cy="29491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587" name="Group 20"/>
          <p:cNvGrpSpPr/>
          <p:nvPr/>
        </p:nvGrpSpPr>
        <p:grpSpPr>
          <a:xfrm>
            <a:off x="12689640" y="2929320"/>
            <a:ext cx="146520" cy="150840"/>
            <a:chOff x="12689640" y="2929320"/>
            <a:chExt cx="146520" cy="150840"/>
          </a:xfrm>
        </p:grpSpPr>
        <p:sp>
          <p:nvSpPr>
            <p:cNvPr id="588" name="Freeform 21"/>
            <p:cNvSpPr/>
            <p:nvPr/>
          </p:nvSpPr>
          <p:spPr>
            <a:xfrm>
              <a:off x="12689640" y="2929320"/>
              <a:ext cx="146520" cy="150840"/>
            </a:xfrm>
            <a:custGeom>
              <a:avLst/>
              <a:gdLst>
                <a:gd name="textAreaLeft" fmla="*/ 0 w 146520"/>
                <a:gd name="textAreaRight" fmla="*/ 147240 w 146520"/>
                <a:gd name="textAreaTop" fmla="*/ 0 h 150840"/>
                <a:gd name="textAreaBottom" fmla="*/ 151560 h 150840"/>
              </a:gdLst>
              <a:ahLst/>
              <a:rect l="textAreaLeft" t="textAreaTop" r="textAreaRight" b="textAreaBottom"/>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589" name="Group 22"/>
          <p:cNvGrpSpPr/>
          <p:nvPr/>
        </p:nvGrpSpPr>
        <p:grpSpPr>
          <a:xfrm>
            <a:off x="11781360" y="2929320"/>
            <a:ext cx="982080" cy="1072800"/>
            <a:chOff x="11781360" y="2929320"/>
            <a:chExt cx="982080" cy="1072800"/>
          </a:xfrm>
        </p:grpSpPr>
        <p:sp>
          <p:nvSpPr>
            <p:cNvPr id="590" name="Freeform 23"/>
            <p:cNvSpPr/>
            <p:nvPr/>
          </p:nvSpPr>
          <p:spPr>
            <a:xfrm>
              <a:off x="11781360" y="2929320"/>
              <a:ext cx="982080" cy="1072800"/>
            </a:xfrm>
            <a:custGeom>
              <a:avLst/>
              <a:gdLst>
                <a:gd name="textAreaLeft" fmla="*/ 0 w 982080"/>
                <a:gd name="textAreaRight" fmla="*/ 982800 w 982080"/>
                <a:gd name="textAreaTop" fmla="*/ 0 h 1072800"/>
                <a:gd name="textAreaBottom" fmla="*/ 1073520 h 1072800"/>
              </a:gdLst>
              <a:ahLst/>
              <a:rect l="textAreaLeft" t="textAreaTop" r="textAreaRight" b="textAreaBottom"/>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sp>
        <p:nvSpPr>
          <p:cNvPr id="591" name="TextBox 24"/>
          <p:cNvSpPr/>
          <p:nvPr/>
        </p:nvSpPr>
        <p:spPr>
          <a:xfrm>
            <a:off x="3317400" y="382320"/>
            <a:ext cx="11652480" cy="925560"/>
          </a:xfrm>
          <a:prstGeom prst="rect">
            <a:avLst/>
          </a:prstGeom>
          <a:noFill/>
          <a:ln w="0">
            <a:noFill/>
          </a:ln>
        </p:spPr>
        <p:style>
          <a:lnRef idx="0"/>
          <a:fillRef idx="0"/>
          <a:effectRef idx="0"/>
          <a:fontRef idx="minor"/>
        </p:style>
        <p:txBody>
          <a:bodyPr lIns="0" rIns="0" tIns="0" bIns="0" anchor="t">
            <a:spAutoFit/>
          </a:bodyPr>
          <a:p>
            <a:pPr algn="ctr">
              <a:lnSpc>
                <a:spcPts val="7291"/>
              </a:lnSpc>
              <a:tabLst>
                <a:tab algn="l" pos="0"/>
              </a:tabLst>
            </a:pPr>
            <a:r>
              <a:rPr b="0" lang="en-US" sz="5280" spc="180" strike="noStrike">
                <a:solidFill>
                  <a:srgbClr val="010101"/>
                </a:solidFill>
                <a:latin typeface="Archivo Black"/>
                <a:ea typeface="DejaVu Sans"/>
              </a:rPr>
              <a:t>ETHICS AND GOVERNANCE</a:t>
            </a:r>
            <a:endParaRPr b="0" lang="en-US" sz="5280" spc="-1" strike="noStrike">
              <a:solidFill>
                <a:srgbClr val="000000"/>
              </a:solidFill>
              <a:latin typeface="Arial"/>
            </a:endParaRPr>
          </a:p>
        </p:txBody>
      </p:sp>
      <p:sp>
        <p:nvSpPr>
          <p:cNvPr id="592" name="TextBox 25"/>
          <p:cNvSpPr/>
          <p:nvPr/>
        </p:nvSpPr>
        <p:spPr>
          <a:xfrm>
            <a:off x="2718000" y="1631160"/>
            <a:ext cx="12851280" cy="1066680"/>
          </a:xfrm>
          <a:prstGeom prst="rect">
            <a:avLst/>
          </a:prstGeom>
          <a:noFill/>
          <a:ln w="0">
            <a:noFill/>
          </a:ln>
        </p:spPr>
        <p:style>
          <a:lnRef idx="0"/>
          <a:fillRef idx="0"/>
          <a:effectRef idx="0"/>
          <a:fontRef idx="minor"/>
        </p:style>
        <p:txBody>
          <a:bodyPr lIns="0" rIns="0" tIns="0" bIns="0" anchor="t">
            <a:spAutoFit/>
          </a:bodyPr>
          <a:p>
            <a:pPr algn="ctr">
              <a:lnSpc>
                <a:spcPts val="2801"/>
              </a:lnSpc>
            </a:pPr>
            <a:r>
              <a:rPr b="0" lang="en-US" sz="2000" spc="-1" strike="noStrike">
                <a:solidFill>
                  <a:srgbClr val="100f0d"/>
                </a:solidFill>
                <a:latin typeface="Montserrat Light"/>
                <a:ea typeface="DejaVu Sans"/>
              </a:rPr>
              <a:t>The 2018/19 Budget laid the groundwork for AI in Mauritius, leading to the creation of the Mauritius Artificial Intelligence Council (MAIC). Comprising public, private, and international experts, the MAIC is tasked to drive AI initiatives and provide governmental guidance.</a:t>
            </a:r>
            <a:endParaRPr b="0" lang="en-US" sz="2000" spc="-1" strike="noStrike">
              <a:solidFill>
                <a:srgbClr val="000000"/>
              </a:solidFill>
              <a:latin typeface="Arial"/>
            </a:endParaRPr>
          </a:p>
        </p:txBody>
      </p:sp>
      <p:sp>
        <p:nvSpPr>
          <p:cNvPr id="593" name="TextBox 26"/>
          <p:cNvSpPr/>
          <p:nvPr/>
        </p:nvSpPr>
        <p:spPr>
          <a:xfrm>
            <a:off x="3383280" y="3416040"/>
            <a:ext cx="2563200" cy="321840"/>
          </a:xfrm>
          <a:prstGeom prst="rect">
            <a:avLst/>
          </a:prstGeom>
          <a:noFill/>
          <a:ln w="0">
            <a:noFill/>
          </a:ln>
        </p:spPr>
        <p:style>
          <a:lnRef idx="0"/>
          <a:fillRef idx="0"/>
          <a:effectRef idx="0"/>
          <a:fontRef idx="minor"/>
        </p:style>
        <p:txBody>
          <a:bodyPr lIns="0" rIns="0" tIns="0" bIns="0" anchor="t">
            <a:spAutoFit/>
          </a:bodyPr>
          <a:p>
            <a:pPr>
              <a:lnSpc>
                <a:spcPts val="2537"/>
              </a:lnSpc>
              <a:tabLst>
                <a:tab algn="l" pos="0"/>
              </a:tabLst>
            </a:pPr>
            <a:r>
              <a:rPr b="0" lang="en-US" sz="1840" spc="180" strike="noStrike">
                <a:solidFill>
                  <a:srgbClr val="000000"/>
                </a:solidFill>
                <a:latin typeface="Montserrat Classic Bold"/>
                <a:ea typeface="DejaVu Sans"/>
              </a:rPr>
              <a:t>Bias and Fairness</a:t>
            </a:r>
            <a:endParaRPr b="0" lang="en-US" sz="1840" spc="-1" strike="noStrike">
              <a:solidFill>
                <a:srgbClr val="000000"/>
              </a:solidFill>
              <a:latin typeface="Arial"/>
            </a:endParaRPr>
          </a:p>
        </p:txBody>
      </p:sp>
      <p:sp>
        <p:nvSpPr>
          <p:cNvPr id="594" name="TextBox 27"/>
          <p:cNvSpPr/>
          <p:nvPr/>
        </p:nvSpPr>
        <p:spPr>
          <a:xfrm>
            <a:off x="2404440" y="4218120"/>
            <a:ext cx="3514320" cy="1050840"/>
          </a:xfrm>
          <a:prstGeom prst="rect">
            <a:avLst/>
          </a:prstGeom>
          <a:noFill/>
          <a:ln w="0">
            <a:noFill/>
          </a:ln>
        </p:spPr>
        <p:style>
          <a:lnRef idx="0"/>
          <a:fillRef idx="0"/>
          <a:effectRef idx="0"/>
          <a:fontRef idx="minor"/>
        </p:style>
        <p:txBody>
          <a:bodyPr lIns="0" rIns="0" tIns="0" bIns="0" anchor="t">
            <a:spAutoFit/>
          </a:bodyPr>
          <a:p>
            <a:pPr>
              <a:lnSpc>
                <a:spcPts val="1655"/>
              </a:lnSpc>
            </a:pPr>
            <a:r>
              <a:rPr b="0" lang="en-US" sz="1200" spc="111" strike="noStrike">
                <a:solidFill>
                  <a:srgbClr val="000000"/>
                </a:solidFill>
                <a:latin typeface="Montserrat Light"/>
                <a:ea typeface="DejaVu Sans"/>
              </a:rPr>
              <a:t>Mauritius's diverse cultural and ethnic mix could lead to potential biases in data collection. Regular audits can prevent unfair AI decisions.</a:t>
            </a:r>
            <a:endParaRPr b="0" lang="en-US" sz="1200" spc="-1" strike="noStrike">
              <a:solidFill>
                <a:srgbClr val="000000"/>
              </a:solidFill>
              <a:latin typeface="Arial"/>
            </a:endParaRPr>
          </a:p>
          <a:p>
            <a:pPr>
              <a:lnSpc>
                <a:spcPts val="1655"/>
              </a:lnSpc>
            </a:pPr>
            <a:endParaRPr b="0" lang="en-US" sz="1800" spc="-1" strike="noStrike">
              <a:solidFill>
                <a:srgbClr val="000000"/>
              </a:solidFill>
              <a:latin typeface="Arial"/>
            </a:endParaRPr>
          </a:p>
        </p:txBody>
      </p:sp>
      <p:sp>
        <p:nvSpPr>
          <p:cNvPr id="595" name="TextBox 28"/>
          <p:cNvSpPr/>
          <p:nvPr/>
        </p:nvSpPr>
        <p:spPr>
          <a:xfrm>
            <a:off x="8148240" y="3416040"/>
            <a:ext cx="2563200" cy="321840"/>
          </a:xfrm>
          <a:prstGeom prst="rect">
            <a:avLst/>
          </a:prstGeom>
          <a:noFill/>
          <a:ln w="0">
            <a:noFill/>
          </a:ln>
        </p:spPr>
        <p:style>
          <a:lnRef idx="0"/>
          <a:fillRef idx="0"/>
          <a:effectRef idx="0"/>
          <a:fontRef idx="minor"/>
        </p:style>
        <p:txBody>
          <a:bodyPr lIns="0" rIns="0" tIns="0" bIns="0" anchor="t">
            <a:spAutoFit/>
          </a:bodyPr>
          <a:p>
            <a:pPr>
              <a:lnSpc>
                <a:spcPts val="2537"/>
              </a:lnSpc>
              <a:tabLst>
                <a:tab algn="l" pos="0"/>
              </a:tabLst>
            </a:pPr>
            <a:r>
              <a:rPr b="0" lang="en-US" sz="1840" spc="180" strike="noStrike">
                <a:solidFill>
                  <a:srgbClr val="000000"/>
                </a:solidFill>
                <a:latin typeface="Montserrat Classic Bold"/>
                <a:ea typeface="DejaVu Sans"/>
              </a:rPr>
              <a:t>Privacy</a:t>
            </a:r>
            <a:endParaRPr b="0" lang="en-US" sz="1840" spc="-1" strike="noStrike">
              <a:solidFill>
                <a:srgbClr val="000000"/>
              </a:solidFill>
              <a:latin typeface="Arial"/>
            </a:endParaRPr>
          </a:p>
        </p:txBody>
      </p:sp>
      <p:sp>
        <p:nvSpPr>
          <p:cNvPr id="596" name="TextBox 29"/>
          <p:cNvSpPr/>
          <p:nvPr/>
        </p:nvSpPr>
        <p:spPr>
          <a:xfrm>
            <a:off x="7048080" y="4276800"/>
            <a:ext cx="3765960" cy="840600"/>
          </a:xfrm>
          <a:prstGeom prst="rect">
            <a:avLst/>
          </a:prstGeom>
          <a:noFill/>
          <a:ln w="0">
            <a:noFill/>
          </a:ln>
        </p:spPr>
        <p:style>
          <a:lnRef idx="0"/>
          <a:fillRef idx="0"/>
          <a:effectRef idx="0"/>
          <a:fontRef idx="minor"/>
        </p:style>
        <p:txBody>
          <a:bodyPr lIns="0" rIns="0" tIns="0" bIns="0" anchor="t">
            <a:spAutoFit/>
          </a:bodyPr>
          <a:p>
            <a:pPr>
              <a:lnSpc>
                <a:spcPts val="1655"/>
              </a:lnSpc>
            </a:pPr>
            <a:r>
              <a:rPr b="0" lang="en-US" sz="1200" spc="111" strike="noStrike">
                <a:solidFill>
                  <a:srgbClr val="000000"/>
                </a:solidFill>
                <a:latin typeface="Montserrat Light"/>
                <a:ea typeface="DejaVu Sans"/>
              </a:rPr>
              <a:t>With the growing Mauritian smart city projects, ensuring personal data protection becomes paramount.</a:t>
            </a:r>
            <a:endParaRPr b="0" lang="en-US" sz="1200" spc="-1" strike="noStrike">
              <a:solidFill>
                <a:srgbClr val="000000"/>
              </a:solidFill>
              <a:latin typeface="Arial"/>
            </a:endParaRPr>
          </a:p>
          <a:p>
            <a:pPr>
              <a:lnSpc>
                <a:spcPts val="1655"/>
              </a:lnSpc>
            </a:pPr>
            <a:endParaRPr b="0" lang="en-US" sz="1800" spc="-1" strike="noStrike">
              <a:solidFill>
                <a:srgbClr val="000000"/>
              </a:solidFill>
              <a:latin typeface="Arial"/>
            </a:endParaRPr>
          </a:p>
        </p:txBody>
      </p:sp>
      <p:sp>
        <p:nvSpPr>
          <p:cNvPr id="597" name="TextBox 30"/>
          <p:cNvSpPr/>
          <p:nvPr/>
        </p:nvSpPr>
        <p:spPr>
          <a:xfrm>
            <a:off x="12930120" y="3281760"/>
            <a:ext cx="2563200" cy="644040"/>
          </a:xfrm>
          <a:prstGeom prst="rect">
            <a:avLst/>
          </a:prstGeom>
          <a:noFill/>
          <a:ln w="0">
            <a:noFill/>
          </a:ln>
        </p:spPr>
        <p:style>
          <a:lnRef idx="0"/>
          <a:fillRef idx="0"/>
          <a:effectRef idx="0"/>
          <a:fontRef idx="minor"/>
        </p:style>
        <p:txBody>
          <a:bodyPr lIns="0" rIns="0" tIns="0" bIns="0" anchor="t">
            <a:spAutoFit/>
          </a:bodyPr>
          <a:p>
            <a:pPr>
              <a:lnSpc>
                <a:spcPts val="2537"/>
              </a:lnSpc>
              <a:tabLst>
                <a:tab algn="l" pos="0"/>
              </a:tabLst>
            </a:pPr>
            <a:r>
              <a:rPr b="0" lang="en-US" sz="1840" spc="180" strike="noStrike">
                <a:solidFill>
                  <a:srgbClr val="000000"/>
                </a:solidFill>
                <a:latin typeface="Montserrat Classic Bold"/>
                <a:ea typeface="DejaVu Sans"/>
              </a:rPr>
              <a:t>Transparency and Accountability</a:t>
            </a:r>
            <a:endParaRPr b="0" lang="en-US" sz="1840" spc="-1" strike="noStrike">
              <a:solidFill>
                <a:srgbClr val="000000"/>
              </a:solidFill>
              <a:latin typeface="Arial"/>
            </a:endParaRPr>
          </a:p>
        </p:txBody>
      </p:sp>
      <p:sp>
        <p:nvSpPr>
          <p:cNvPr id="598" name="TextBox 31"/>
          <p:cNvSpPr/>
          <p:nvPr/>
        </p:nvSpPr>
        <p:spPr>
          <a:xfrm>
            <a:off x="11937960" y="4307400"/>
            <a:ext cx="3718080" cy="1050840"/>
          </a:xfrm>
          <a:prstGeom prst="rect">
            <a:avLst/>
          </a:prstGeom>
          <a:noFill/>
          <a:ln w="0">
            <a:noFill/>
          </a:ln>
        </p:spPr>
        <p:style>
          <a:lnRef idx="0"/>
          <a:fillRef idx="0"/>
          <a:effectRef idx="0"/>
          <a:fontRef idx="minor"/>
        </p:style>
        <p:txBody>
          <a:bodyPr lIns="0" rIns="0" tIns="0" bIns="0" anchor="t">
            <a:spAutoFit/>
          </a:bodyPr>
          <a:p>
            <a:pPr>
              <a:lnSpc>
                <a:spcPts val="1655"/>
              </a:lnSpc>
            </a:pPr>
            <a:r>
              <a:rPr b="0" lang="en-US" sz="1200" spc="111" strike="noStrike">
                <a:solidFill>
                  <a:srgbClr val="000000"/>
                </a:solidFill>
                <a:latin typeface="Montserrat Light"/>
                <a:ea typeface="DejaVu Sans"/>
              </a:rPr>
              <a:t>With several stakeholders involved, systems should be designed to make AI decisions clear, with mechanisms holding AI developers accountable.</a:t>
            </a:r>
            <a:endParaRPr b="0" lang="en-US" sz="1200" spc="-1" strike="noStrike">
              <a:solidFill>
                <a:srgbClr val="000000"/>
              </a:solidFill>
              <a:latin typeface="Arial"/>
            </a:endParaRPr>
          </a:p>
          <a:p>
            <a:pPr>
              <a:lnSpc>
                <a:spcPts val="1655"/>
              </a:lnSpc>
            </a:pPr>
            <a:endParaRPr b="0" lang="en-US" sz="1800" spc="-1" strike="noStrike">
              <a:solidFill>
                <a:srgbClr val="000000"/>
              </a:solidFill>
              <a:latin typeface="Arial"/>
            </a:endParaRPr>
          </a:p>
        </p:txBody>
      </p:sp>
      <p:sp>
        <p:nvSpPr>
          <p:cNvPr id="599" name="TextBox 32"/>
          <p:cNvSpPr/>
          <p:nvPr/>
        </p:nvSpPr>
        <p:spPr>
          <a:xfrm>
            <a:off x="2505240" y="5806440"/>
            <a:ext cx="12851280" cy="1066680"/>
          </a:xfrm>
          <a:prstGeom prst="rect">
            <a:avLst/>
          </a:prstGeom>
          <a:noFill/>
          <a:ln w="0">
            <a:noFill/>
          </a:ln>
        </p:spPr>
        <p:style>
          <a:lnRef idx="0"/>
          <a:fillRef idx="0"/>
          <a:effectRef idx="0"/>
          <a:fontRef idx="minor"/>
        </p:style>
        <p:txBody>
          <a:bodyPr lIns="0" rIns="0" tIns="0" bIns="0" anchor="t">
            <a:spAutoFit/>
          </a:bodyPr>
          <a:p>
            <a:pPr algn="ctr">
              <a:lnSpc>
                <a:spcPts val="2801"/>
              </a:lnSpc>
            </a:pPr>
            <a:r>
              <a:rPr b="0" lang="en-US" sz="2000" spc="-1" strike="noStrike">
                <a:solidFill>
                  <a:srgbClr val="100f0d"/>
                </a:solidFill>
                <a:latin typeface="Montserrat Light"/>
                <a:ea typeface="DejaVu Sans"/>
              </a:rPr>
              <a:t>Adopting a regulatory framework, inspired by the EU's General Data Protection Regulation (GDPR), can provide a foundational ethical structure and an independent body could oversee AI systems in Mauritius, certifying them for ethical compliance</a:t>
            </a:r>
            <a:endParaRPr b="0" lang="en-US" sz="2000" spc="-1" strike="noStrike">
              <a:solidFill>
                <a:srgbClr val="000000"/>
              </a:solidFill>
              <a:latin typeface="Arial"/>
            </a:endParaRPr>
          </a:p>
        </p:txBody>
      </p:sp>
      <p:grpSp>
        <p:nvGrpSpPr>
          <p:cNvPr id="600" name="Group 33"/>
          <p:cNvGrpSpPr/>
          <p:nvPr/>
        </p:nvGrpSpPr>
        <p:grpSpPr>
          <a:xfrm>
            <a:off x="-277920" y="7201800"/>
            <a:ext cx="18770400" cy="3085200"/>
            <a:chOff x="-277920" y="7201800"/>
            <a:chExt cx="18770400" cy="3085200"/>
          </a:xfrm>
        </p:grpSpPr>
        <p:sp>
          <p:nvSpPr>
            <p:cNvPr id="601" name="Freeform 34"/>
            <p:cNvSpPr/>
            <p:nvPr/>
          </p:nvSpPr>
          <p:spPr>
            <a:xfrm rot="16200000">
              <a:off x="8598960" y="393480"/>
              <a:ext cx="1087920" cy="18698760"/>
            </a:xfrm>
            <a:custGeom>
              <a:avLst/>
              <a:gdLst>
                <a:gd name="textAreaLeft" fmla="*/ 0 w 1087920"/>
                <a:gd name="textAreaRight" fmla="*/ 1088640 w 1087920"/>
                <a:gd name="textAreaTop" fmla="*/ 0 h 18698760"/>
                <a:gd name="textAreaBottom" fmla="*/ 18699480 h 18698760"/>
              </a:gdLst>
              <a:ahLst/>
              <a:rect l="textAreaLeft" t="textAreaTop" r="textAreaRight" b="textAreaBottom"/>
              <a:pathLst>
                <a:path w="286687" h="4924967">
                  <a:moveTo>
                    <a:pt x="0" y="0"/>
                  </a:moveTo>
                  <a:lnTo>
                    <a:pt x="286687" y="0"/>
                  </a:lnTo>
                  <a:lnTo>
                    <a:pt x="286687" y="4924967"/>
                  </a:lnTo>
                  <a:lnTo>
                    <a:pt x="0" y="4924967"/>
                  </a:lnTo>
                  <a:close/>
                </a:path>
              </a:pathLst>
            </a:custGeom>
            <a:gradFill rotWithShape="0">
              <a:gsLst>
                <a:gs pos="0">
                  <a:srgbClr val="b4b4b4">
                    <a:alpha val="47058"/>
                  </a:srgbClr>
                </a:gs>
                <a:gs pos="100000">
                  <a:srgbClr val="eeeeee">
                    <a:alpha val="40000"/>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2" name="TextBox 35"/>
            <p:cNvSpPr/>
            <p:nvPr/>
          </p:nvSpPr>
          <p:spPr>
            <a:xfrm rot="16200000">
              <a:off x="-241560" y="716544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603" name="Group 36"/>
          <p:cNvGrpSpPr/>
          <p:nvPr/>
        </p:nvGrpSpPr>
        <p:grpSpPr>
          <a:xfrm>
            <a:off x="4614480" y="7087320"/>
            <a:ext cx="9058320" cy="3027600"/>
            <a:chOff x="4614480" y="7087320"/>
            <a:chExt cx="9058320" cy="3027600"/>
          </a:xfrm>
        </p:grpSpPr>
        <p:grpSp>
          <p:nvGrpSpPr>
            <p:cNvPr id="604" name="Group 37"/>
            <p:cNvGrpSpPr/>
            <p:nvPr/>
          </p:nvGrpSpPr>
          <p:grpSpPr>
            <a:xfrm>
              <a:off x="4614480" y="7165800"/>
              <a:ext cx="4290840" cy="2949120"/>
              <a:chOff x="4614480" y="7165800"/>
              <a:chExt cx="4290840" cy="2949120"/>
            </a:xfrm>
          </p:grpSpPr>
          <p:sp>
            <p:nvSpPr>
              <p:cNvPr id="605" name="Freeform 38"/>
              <p:cNvSpPr/>
              <p:nvPr/>
            </p:nvSpPr>
            <p:spPr>
              <a:xfrm>
                <a:off x="4614480" y="7233120"/>
                <a:ext cx="4290840" cy="2501640"/>
              </a:xfrm>
              <a:custGeom>
                <a:avLst/>
                <a:gdLst>
                  <a:gd name="textAreaLeft" fmla="*/ 0 w 4290840"/>
                  <a:gd name="textAreaRight" fmla="*/ 4291560 w 4290840"/>
                  <a:gd name="textAreaTop" fmla="*/ 0 h 2501640"/>
                  <a:gd name="textAreaBottom" fmla="*/ 2502360 h 2501640"/>
                </a:gdLst>
                <a:ahLst/>
                <a:rect l="textAreaLeft" t="textAreaTop" r="textAreaRight" b="textAreaBottom"/>
                <a:pathLst>
                  <a:path w="1210207" h="705732">
                    <a:moveTo>
                      <a:pt x="36081" y="0"/>
                    </a:moveTo>
                    <a:lnTo>
                      <a:pt x="1174126" y="0"/>
                    </a:lnTo>
                    <a:cubicBezTo>
                      <a:pt x="1194053" y="0"/>
                      <a:pt x="1210207" y="16154"/>
                      <a:pt x="1210207" y="36081"/>
                    </a:cubicBezTo>
                    <a:lnTo>
                      <a:pt x="1210207" y="669651"/>
                    </a:lnTo>
                    <a:cubicBezTo>
                      <a:pt x="1210207" y="679220"/>
                      <a:pt x="1206406" y="688398"/>
                      <a:pt x="1199639" y="695164"/>
                    </a:cubicBezTo>
                    <a:cubicBezTo>
                      <a:pt x="1192873" y="701931"/>
                      <a:pt x="1183695" y="705732"/>
                      <a:pt x="1174126" y="705732"/>
                    </a:cubicBezTo>
                    <a:lnTo>
                      <a:pt x="36081" y="705732"/>
                    </a:lnTo>
                    <a:cubicBezTo>
                      <a:pt x="26512" y="705732"/>
                      <a:pt x="17334" y="701931"/>
                      <a:pt x="10568" y="695164"/>
                    </a:cubicBezTo>
                    <a:cubicBezTo>
                      <a:pt x="3801" y="688398"/>
                      <a:pt x="0" y="679220"/>
                      <a:pt x="0" y="669651"/>
                    </a:cubicBezTo>
                    <a:lnTo>
                      <a:pt x="0" y="36081"/>
                    </a:lnTo>
                    <a:cubicBezTo>
                      <a:pt x="0" y="26512"/>
                      <a:pt x="3801" y="17334"/>
                      <a:pt x="10568" y="10568"/>
                    </a:cubicBezTo>
                    <a:cubicBezTo>
                      <a:pt x="17334" y="3801"/>
                      <a:pt x="26512" y="0"/>
                      <a:pt x="36081" y="0"/>
                    </a:cubicBezTo>
                    <a:close/>
                  </a:path>
                </a:pathLst>
              </a:custGeom>
              <a:solidFill>
                <a:srgbClr val="ffffff"/>
              </a:solidFill>
              <a:ln cap="sq" w="38100">
                <a:solidFill>
                  <a:srgbClr val="363636"/>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6" name="TextBox 39"/>
              <p:cNvSpPr/>
              <p:nvPr/>
            </p:nvSpPr>
            <p:spPr>
              <a:xfrm>
                <a:off x="4614480" y="7165800"/>
                <a:ext cx="2881440" cy="29491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607" name="Group 40"/>
            <p:cNvGrpSpPr/>
            <p:nvPr/>
          </p:nvGrpSpPr>
          <p:grpSpPr>
            <a:xfrm>
              <a:off x="5748840" y="7087320"/>
              <a:ext cx="146520" cy="150840"/>
              <a:chOff x="5748840" y="7087320"/>
              <a:chExt cx="146520" cy="150840"/>
            </a:xfrm>
          </p:grpSpPr>
          <p:sp>
            <p:nvSpPr>
              <p:cNvPr id="608" name="Freeform 41"/>
              <p:cNvSpPr/>
              <p:nvPr/>
            </p:nvSpPr>
            <p:spPr>
              <a:xfrm>
                <a:off x="5748840" y="7087320"/>
                <a:ext cx="146520" cy="150840"/>
              </a:xfrm>
              <a:custGeom>
                <a:avLst/>
                <a:gdLst>
                  <a:gd name="textAreaLeft" fmla="*/ 0 w 146520"/>
                  <a:gd name="textAreaRight" fmla="*/ 147240 w 146520"/>
                  <a:gd name="textAreaTop" fmla="*/ 0 h 150840"/>
                  <a:gd name="textAreaBottom" fmla="*/ 151560 h 150840"/>
                </a:gdLst>
                <a:ahLst/>
                <a:rect l="textAreaLeft" t="textAreaTop" r="textAreaRight" b="textAreaBottom"/>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609" name="Group 42"/>
            <p:cNvGrpSpPr/>
            <p:nvPr/>
          </p:nvGrpSpPr>
          <p:grpSpPr>
            <a:xfrm>
              <a:off x="4840560" y="7087320"/>
              <a:ext cx="982080" cy="1072800"/>
              <a:chOff x="4840560" y="7087320"/>
              <a:chExt cx="982080" cy="1072800"/>
            </a:xfrm>
          </p:grpSpPr>
          <p:sp>
            <p:nvSpPr>
              <p:cNvPr id="610" name="Freeform 43"/>
              <p:cNvSpPr/>
              <p:nvPr/>
            </p:nvSpPr>
            <p:spPr>
              <a:xfrm>
                <a:off x="4840560" y="7087320"/>
                <a:ext cx="982080" cy="1072800"/>
              </a:xfrm>
              <a:custGeom>
                <a:avLst/>
                <a:gdLst>
                  <a:gd name="textAreaLeft" fmla="*/ 0 w 982080"/>
                  <a:gd name="textAreaRight" fmla="*/ 982800 w 982080"/>
                  <a:gd name="textAreaTop" fmla="*/ 0 h 1072800"/>
                  <a:gd name="textAreaBottom" fmla="*/ 1073520 h 1072800"/>
                </a:gdLst>
                <a:ahLst/>
                <a:rect l="textAreaLeft" t="textAreaTop" r="textAreaRight" b="textAreaBottom"/>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611" name="Group 44"/>
            <p:cNvGrpSpPr/>
            <p:nvPr/>
          </p:nvGrpSpPr>
          <p:grpSpPr>
            <a:xfrm>
              <a:off x="9381960" y="7165800"/>
              <a:ext cx="4290840" cy="2949120"/>
              <a:chOff x="9381960" y="7165800"/>
              <a:chExt cx="4290840" cy="2949120"/>
            </a:xfrm>
          </p:grpSpPr>
          <p:sp>
            <p:nvSpPr>
              <p:cNvPr id="612" name="Freeform 45"/>
              <p:cNvSpPr/>
              <p:nvPr/>
            </p:nvSpPr>
            <p:spPr>
              <a:xfrm>
                <a:off x="9381960" y="7233120"/>
                <a:ext cx="4290840" cy="2501640"/>
              </a:xfrm>
              <a:custGeom>
                <a:avLst/>
                <a:gdLst>
                  <a:gd name="textAreaLeft" fmla="*/ 0 w 4290840"/>
                  <a:gd name="textAreaRight" fmla="*/ 4291560 w 4290840"/>
                  <a:gd name="textAreaTop" fmla="*/ 0 h 2501640"/>
                  <a:gd name="textAreaBottom" fmla="*/ 2502360 h 2501640"/>
                </a:gdLst>
                <a:ahLst/>
                <a:rect l="textAreaLeft" t="textAreaTop" r="textAreaRight" b="textAreaBottom"/>
                <a:pathLst>
                  <a:path w="1210207" h="705732">
                    <a:moveTo>
                      <a:pt x="36081" y="0"/>
                    </a:moveTo>
                    <a:lnTo>
                      <a:pt x="1174126" y="0"/>
                    </a:lnTo>
                    <a:cubicBezTo>
                      <a:pt x="1194053" y="0"/>
                      <a:pt x="1210207" y="16154"/>
                      <a:pt x="1210207" y="36081"/>
                    </a:cubicBezTo>
                    <a:lnTo>
                      <a:pt x="1210207" y="669651"/>
                    </a:lnTo>
                    <a:cubicBezTo>
                      <a:pt x="1210207" y="679220"/>
                      <a:pt x="1206406" y="688398"/>
                      <a:pt x="1199639" y="695164"/>
                    </a:cubicBezTo>
                    <a:cubicBezTo>
                      <a:pt x="1192873" y="701931"/>
                      <a:pt x="1183695" y="705732"/>
                      <a:pt x="1174126" y="705732"/>
                    </a:cubicBezTo>
                    <a:lnTo>
                      <a:pt x="36081" y="705732"/>
                    </a:lnTo>
                    <a:cubicBezTo>
                      <a:pt x="26512" y="705732"/>
                      <a:pt x="17334" y="701931"/>
                      <a:pt x="10568" y="695164"/>
                    </a:cubicBezTo>
                    <a:cubicBezTo>
                      <a:pt x="3801" y="688398"/>
                      <a:pt x="0" y="679220"/>
                      <a:pt x="0" y="669651"/>
                    </a:cubicBezTo>
                    <a:lnTo>
                      <a:pt x="0" y="36081"/>
                    </a:lnTo>
                    <a:cubicBezTo>
                      <a:pt x="0" y="26512"/>
                      <a:pt x="3801" y="17334"/>
                      <a:pt x="10568" y="10568"/>
                    </a:cubicBezTo>
                    <a:cubicBezTo>
                      <a:pt x="17334" y="3801"/>
                      <a:pt x="26512" y="0"/>
                      <a:pt x="36081" y="0"/>
                    </a:cubicBezTo>
                    <a:close/>
                  </a:path>
                </a:pathLst>
              </a:custGeom>
              <a:solidFill>
                <a:srgbClr val="ffffff"/>
              </a:solidFill>
              <a:ln cap="sq" w="38100">
                <a:solidFill>
                  <a:srgbClr val="363636"/>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3" name="TextBox 46"/>
              <p:cNvSpPr/>
              <p:nvPr/>
            </p:nvSpPr>
            <p:spPr>
              <a:xfrm>
                <a:off x="9381960" y="7165800"/>
                <a:ext cx="2881440" cy="29491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614" name="Group 47"/>
            <p:cNvGrpSpPr/>
            <p:nvPr/>
          </p:nvGrpSpPr>
          <p:grpSpPr>
            <a:xfrm>
              <a:off x="10516320" y="7087320"/>
              <a:ext cx="146520" cy="150840"/>
              <a:chOff x="10516320" y="7087320"/>
              <a:chExt cx="146520" cy="150840"/>
            </a:xfrm>
          </p:grpSpPr>
          <p:sp>
            <p:nvSpPr>
              <p:cNvPr id="615" name="Freeform 48"/>
              <p:cNvSpPr/>
              <p:nvPr/>
            </p:nvSpPr>
            <p:spPr>
              <a:xfrm>
                <a:off x="10516320" y="7087320"/>
                <a:ext cx="146520" cy="150840"/>
              </a:xfrm>
              <a:custGeom>
                <a:avLst/>
                <a:gdLst>
                  <a:gd name="textAreaLeft" fmla="*/ 0 w 146520"/>
                  <a:gd name="textAreaRight" fmla="*/ 147240 w 146520"/>
                  <a:gd name="textAreaTop" fmla="*/ 0 h 150840"/>
                  <a:gd name="textAreaBottom" fmla="*/ 151560 h 150840"/>
                </a:gdLst>
                <a:ahLst/>
                <a:rect l="textAreaLeft" t="textAreaTop" r="textAreaRight" b="textAreaBottom"/>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616" name="Group 49"/>
            <p:cNvGrpSpPr/>
            <p:nvPr/>
          </p:nvGrpSpPr>
          <p:grpSpPr>
            <a:xfrm>
              <a:off x="9608040" y="7087320"/>
              <a:ext cx="982080" cy="1072800"/>
              <a:chOff x="9608040" y="7087320"/>
              <a:chExt cx="982080" cy="1072800"/>
            </a:xfrm>
          </p:grpSpPr>
          <p:sp>
            <p:nvSpPr>
              <p:cNvPr id="617" name="Freeform 50"/>
              <p:cNvSpPr/>
              <p:nvPr/>
            </p:nvSpPr>
            <p:spPr>
              <a:xfrm>
                <a:off x="9608040" y="7087320"/>
                <a:ext cx="982080" cy="1072800"/>
              </a:xfrm>
              <a:custGeom>
                <a:avLst/>
                <a:gdLst>
                  <a:gd name="textAreaLeft" fmla="*/ 0 w 982080"/>
                  <a:gd name="textAreaRight" fmla="*/ 982800 w 982080"/>
                  <a:gd name="textAreaTop" fmla="*/ 0 h 1072800"/>
                  <a:gd name="textAreaBottom" fmla="*/ 1073520 h 1072800"/>
                </a:gdLst>
                <a:ahLst/>
                <a:rect l="textAreaLeft" t="textAreaTop" r="textAreaRight" b="textAreaBottom"/>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sp>
          <p:nvSpPr>
            <p:cNvPr id="618" name="TextBox 51"/>
            <p:cNvSpPr/>
            <p:nvPr/>
          </p:nvSpPr>
          <p:spPr>
            <a:xfrm>
              <a:off x="5981760" y="7583400"/>
              <a:ext cx="2563200" cy="321840"/>
            </a:xfrm>
            <a:prstGeom prst="rect">
              <a:avLst/>
            </a:prstGeom>
            <a:noFill/>
            <a:ln w="0">
              <a:noFill/>
            </a:ln>
          </p:spPr>
          <p:style>
            <a:lnRef idx="0"/>
            <a:fillRef idx="0"/>
            <a:effectRef idx="0"/>
            <a:fontRef idx="minor"/>
          </p:style>
          <p:txBody>
            <a:bodyPr lIns="0" rIns="0" tIns="0" bIns="0" anchor="t">
              <a:spAutoFit/>
            </a:bodyPr>
            <a:p>
              <a:pPr>
                <a:lnSpc>
                  <a:spcPts val="2537"/>
                </a:lnSpc>
                <a:tabLst>
                  <a:tab algn="l" pos="0"/>
                </a:tabLst>
              </a:pPr>
              <a:r>
                <a:rPr b="0" lang="en-US" sz="1840" spc="180" strike="noStrike">
                  <a:solidFill>
                    <a:srgbClr val="000000"/>
                  </a:solidFill>
                  <a:latin typeface="Montserrat Classic Bold"/>
                  <a:ea typeface="DejaVu Sans"/>
                </a:rPr>
                <a:t>Trade-offs</a:t>
              </a:r>
              <a:endParaRPr b="0" lang="en-US" sz="1840" spc="-1" strike="noStrike">
                <a:solidFill>
                  <a:srgbClr val="000000"/>
                </a:solidFill>
                <a:latin typeface="Arial"/>
              </a:endParaRPr>
            </a:p>
          </p:txBody>
        </p:sp>
        <p:sp>
          <p:nvSpPr>
            <p:cNvPr id="619" name="TextBox 52"/>
            <p:cNvSpPr/>
            <p:nvPr/>
          </p:nvSpPr>
          <p:spPr>
            <a:xfrm>
              <a:off x="5002920" y="8380800"/>
              <a:ext cx="3514320" cy="1261080"/>
            </a:xfrm>
            <a:prstGeom prst="rect">
              <a:avLst/>
            </a:prstGeom>
            <a:noFill/>
            <a:ln w="0">
              <a:noFill/>
            </a:ln>
          </p:spPr>
          <p:style>
            <a:lnRef idx="0"/>
            <a:fillRef idx="0"/>
            <a:effectRef idx="0"/>
            <a:fontRef idx="minor"/>
          </p:style>
          <p:txBody>
            <a:bodyPr lIns="0" rIns="0" tIns="0" bIns="0" anchor="t">
              <a:spAutoFit/>
            </a:bodyPr>
            <a:p>
              <a:pPr>
                <a:lnSpc>
                  <a:spcPts val="1655"/>
                </a:lnSpc>
              </a:pPr>
              <a:r>
                <a:rPr b="0" lang="en-US" sz="1200" spc="111" strike="noStrike">
                  <a:solidFill>
                    <a:srgbClr val="000000"/>
                  </a:solidFill>
                  <a:latin typeface="Montserrat Light"/>
                  <a:ea typeface="DejaVu Sans"/>
                </a:rPr>
                <a:t>Detailed traffic data can indeed be a boon, but its collection may pose privacy concerns. Mauritius needs to strike a balance ensuring both road safety innovation and individual privacy rights are preserved.</a:t>
              </a:r>
              <a:endParaRPr b="0" lang="en-US" sz="1200" spc="-1" strike="noStrike">
                <a:solidFill>
                  <a:srgbClr val="000000"/>
                </a:solidFill>
                <a:latin typeface="Arial"/>
              </a:endParaRPr>
            </a:p>
          </p:txBody>
        </p:sp>
        <p:sp>
          <p:nvSpPr>
            <p:cNvPr id="620" name="TextBox 53"/>
            <p:cNvSpPr/>
            <p:nvPr/>
          </p:nvSpPr>
          <p:spPr>
            <a:xfrm>
              <a:off x="10746720" y="7583400"/>
              <a:ext cx="2563200" cy="321840"/>
            </a:xfrm>
            <a:prstGeom prst="rect">
              <a:avLst/>
            </a:prstGeom>
            <a:noFill/>
            <a:ln w="0">
              <a:noFill/>
            </a:ln>
          </p:spPr>
          <p:style>
            <a:lnRef idx="0"/>
            <a:fillRef idx="0"/>
            <a:effectRef idx="0"/>
            <a:fontRef idx="minor"/>
          </p:style>
          <p:txBody>
            <a:bodyPr lIns="0" rIns="0" tIns="0" bIns="0" anchor="t">
              <a:spAutoFit/>
            </a:bodyPr>
            <a:p>
              <a:pPr>
                <a:lnSpc>
                  <a:spcPts val="2537"/>
                </a:lnSpc>
                <a:tabLst>
                  <a:tab algn="l" pos="0"/>
                </a:tabLst>
              </a:pPr>
              <a:r>
                <a:rPr b="0" lang="en-US" sz="1840" spc="180" strike="noStrike">
                  <a:solidFill>
                    <a:srgbClr val="000000"/>
                  </a:solidFill>
                  <a:latin typeface="Montserrat Classic Bold"/>
                  <a:ea typeface="DejaVu Sans"/>
                </a:rPr>
                <a:t>Strategies</a:t>
              </a:r>
              <a:endParaRPr b="0" lang="en-US" sz="1840" spc="-1" strike="noStrike">
                <a:solidFill>
                  <a:srgbClr val="000000"/>
                </a:solidFill>
                <a:latin typeface="Arial"/>
              </a:endParaRPr>
            </a:p>
          </p:txBody>
        </p:sp>
        <p:sp>
          <p:nvSpPr>
            <p:cNvPr id="621" name="TextBox 54"/>
            <p:cNvSpPr/>
            <p:nvPr/>
          </p:nvSpPr>
          <p:spPr>
            <a:xfrm>
              <a:off x="9646560" y="8439480"/>
              <a:ext cx="3765960" cy="840600"/>
            </a:xfrm>
            <a:prstGeom prst="rect">
              <a:avLst/>
            </a:prstGeom>
            <a:noFill/>
            <a:ln w="0">
              <a:noFill/>
            </a:ln>
          </p:spPr>
          <p:style>
            <a:lnRef idx="0"/>
            <a:fillRef idx="0"/>
            <a:effectRef idx="0"/>
            <a:fontRef idx="minor"/>
          </p:style>
          <p:txBody>
            <a:bodyPr lIns="0" rIns="0" tIns="0" bIns="0" anchor="t">
              <a:spAutoFit/>
            </a:bodyPr>
            <a:p>
              <a:pPr>
                <a:lnSpc>
                  <a:spcPts val="1655"/>
                </a:lnSpc>
              </a:pPr>
              <a:r>
                <a:rPr b="0" lang="en-US" sz="1200" spc="111" strike="noStrike">
                  <a:solidFill>
                    <a:srgbClr val="000000"/>
                  </a:solidFill>
                  <a:latin typeface="Montserrat Light"/>
                  <a:ea typeface="DejaVu Sans"/>
                </a:rPr>
                <a:t>Ethical guidelines, consistent stakeholder engagement, and robust technological infrastructure can help maintain this balance.</a:t>
              </a:r>
              <a:endParaRPr b="0" lang="en-US" sz="12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4f5"/>
        </a:solidFill>
      </p:bgPr>
    </p:bg>
    <p:spTree>
      <p:nvGrpSpPr>
        <p:cNvPr id="1" name=""/>
        <p:cNvGrpSpPr/>
        <p:nvPr/>
      </p:nvGrpSpPr>
      <p:grpSpPr>
        <a:xfrm>
          <a:off x="0" y="0"/>
          <a:ext cx="0" cy="0"/>
          <a:chOff x="0" y="0"/>
          <a:chExt cx="0" cy="0"/>
        </a:xfrm>
      </p:grpSpPr>
      <p:sp>
        <p:nvSpPr>
          <p:cNvPr id="622" name="TextBox 2"/>
          <p:cNvSpPr/>
          <p:nvPr/>
        </p:nvSpPr>
        <p:spPr>
          <a:xfrm>
            <a:off x="1028880" y="531720"/>
            <a:ext cx="11652480" cy="925560"/>
          </a:xfrm>
          <a:prstGeom prst="rect">
            <a:avLst/>
          </a:prstGeom>
          <a:noFill/>
          <a:ln w="0">
            <a:noFill/>
          </a:ln>
        </p:spPr>
        <p:style>
          <a:lnRef idx="0"/>
          <a:fillRef idx="0"/>
          <a:effectRef idx="0"/>
          <a:fontRef idx="minor"/>
        </p:style>
        <p:txBody>
          <a:bodyPr lIns="0" rIns="0" tIns="0" bIns="0" anchor="t">
            <a:spAutoFit/>
          </a:bodyPr>
          <a:p>
            <a:pPr algn="just">
              <a:lnSpc>
                <a:spcPts val="7291"/>
              </a:lnSpc>
              <a:tabLst>
                <a:tab algn="l" pos="0"/>
              </a:tabLst>
            </a:pPr>
            <a:r>
              <a:rPr b="0" lang="en-US" sz="5280" spc="180" strike="noStrike">
                <a:solidFill>
                  <a:srgbClr val="010101"/>
                </a:solidFill>
                <a:latin typeface="Archivo Black"/>
                <a:ea typeface="DejaVu Sans"/>
              </a:rPr>
              <a:t>REFERENCE LIST</a:t>
            </a:r>
            <a:endParaRPr b="0" lang="en-US" sz="5280" spc="-1" strike="noStrike">
              <a:solidFill>
                <a:srgbClr val="000000"/>
              </a:solidFill>
              <a:latin typeface="Arial"/>
            </a:endParaRPr>
          </a:p>
        </p:txBody>
      </p:sp>
      <p:sp>
        <p:nvSpPr>
          <p:cNvPr id="623" name="TextBox 3"/>
          <p:cNvSpPr/>
          <p:nvPr/>
        </p:nvSpPr>
        <p:spPr>
          <a:xfrm>
            <a:off x="1028880" y="2059560"/>
            <a:ext cx="15825600" cy="7433640"/>
          </a:xfrm>
          <a:prstGeom prst="rect">
            <a:avLst/>
          </a:prstGeom>
          <a:noFill/>
          <a:ln w="0">
            <a:noFill/>
          </a:ln>
        </p:spPr>
        <p:style>
          <a:lnRef idx="0"/>
          <a:fillRef idx="0"/>
          <a:effectRef idx="0"/>
          <a:fontRef idx="minor"/>
        </p:style>
        <p:txBody>
          <a:bodyPr lIns="0" rIns="0" tIns="0" bIns="0" anchor="t">
            <a:spAutoFit/>
          </a:bodyPr>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admin (2018). Helmet detection on two wheelers. [online] securaworld.com. Available at: https://securaworld.com/solutions/helmet-detection-on-two-wheelers/ [Accessed 7 Oct. 2023].</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Brown, A., &amp; Miller, B. (2021). Public Sentiments and Safety Reports Analysis: A Case Study on Accident-Prone Areas. Journal of Safety Research, 45(3), 123-135.</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European Commission. (2016). General Data Protection Regulation.</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Gandhi, M.M. (2020). Smart Control of Traffic Light Using Artificial Intelligence. In Proceedings of the 5th IEEE International Conference on Recent Advances and Innovations in Engineering (ICRAIE 2020), Virtual Conference, IEEE Record #51050.</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Green, S. (2023). Sustainable Commuting: Eco-Friendly Routes and Carbon Emission Reduction. Environmental Studies Journal, 40(5), 210-225.</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Harrison, L. (2021). Advanced Encryption Protocols in Mobile Applications. Cybersecurity Review, 15(4), 78-89.</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Johnson, M. (2022). Energy-Efficient Data Centers: A Case Study on Operational Optimization. International Journal of Sustainable Technology, 7(2), 45-58.</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Johnson, P., et al. (2022). Real-time Safety Alerts in Mobile Applications: A Neural Network Approach. International Journal of Computer Science, 33(1), 112-125.</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NoTraffic. (2020). NoTraffic installs AI-based traffic solution in Phoenix. [online] Available at: https://notraffic.tech/israeli-tech-firm-notraffic-installs-ai-based-traffic-solution-in-phoenix/ [Accessed 9 Oct. 2023].</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Mauritius Artificial Intelligence Strategy (2018).</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Robinson, E., &amp; Lee, K. (2022). Personalized Ad Algorithms: Enhancing User Engagement and Revenue Generation. Journal of Digital Marketing, 18(4), 89-102.</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Russell, S., Dewey, D., &amp; Tegmark, M. (2015). Research priorities for robust and beneficial artificial intelligence. Ai Magazine, 36(4), 105-114.</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Smith, J. (2023). Computational Optimization for Minimal Battery Consumption. Journal of Mobile Computing, 15(6), 321-335.</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Statistics Mauritius (2022). Road Transport and Road Traffic Accident Statistics (Island of Mauritius) - Year 2022</a:t>
            </a:r>
            <a:endParaRPr b="0" lang="en-US" sz="1800" spc="-1" strike="noStrike">
              <a:solidFill>
                <a:srgbClr val="000000"/>
              </a:solidFill>
              <a:latin typeface="Arial"/>
            </a:endParaRPr>
          </a:p>
          <a:p>
            <a:pPr lvl="1" marL="388800" indent="-194400">
              <a:lnSpc>
                <a:spcPts val="2341"/>
              </a:lnSpc>
              <a:buClr>
                <a:srgbClr val="010101"/>
              </a:buClr>
              <a:buFont typeface="Arial"/>
              <a:buChar char="•"/>
            </a:pPr>
            <a:r>
              <a:rPr b="0" lang="en-US" sz="1800" spc="-1" strike="noStrike">
                <a:solidFill>
                  <a:srgbClr val="010101"/>
                </a:solidFill>
                <a:latin typeface="Montserrat Light"/>
                <a:ea typeface="DejaVu Sans"/>
              </a:rPr>
              <a:t>White, S., &amp; Martinez, L. (2023). Dynamic Resource Allocation in Energy-Efficient Data Centers. International Journal of Cloud Computing, 12(3), 145-158.</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Freeform 2"/>
          <p:cNvSpPr/>
          <p:nvPr/>
        </p:nvSpPr>
        <p:spPr>
          <a:xfrm flipH="1" flipV="1">
            <a:off x="-720" y="-360"/>
            <a:ext cx="18287280" cy="10286280"/>
          </a:xfrm>
          <a:custGeom>
            <a:avLst/>
            <a:gdLst>
              <a:gd name="textAreaLeft" fmla="*/ -360 w 18287280"/>
              <a:gd name="textAreaRight" fmla="*/ 18287640 w 18287280"/>
              <a:gd name="textAreaTop" fmla="*/ 360 h 10286280"/>
              <a:gd name="textAreaBottom" fmla="*/ 10287360 h 10286280"/>
            </a:gdLst>
            <a:ahLst/>
            <a:rect l="textAreaLeft" t="textAreaTop" r="textAreaRight" b="textAreaBottom"/>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 name="Freeform 3"/>
          <p:cNvSpPr/>
          <p:nvPr/>
        </p:nvSpPr>
        <p:spPr>
          <a:xfrm rot="1711200">
            <a:off x="9499320" y="1028880"/>
            <a:ext cx="10771200" cy="1140120"/>
          </a:xfrm>
          <a:custGeom>
            <a:avLst/>
            <a:gdLst>
              <a:gd name="textAreaLeft" fmla="*/ 0 w 10771200"/>
              <a:gd name="textAreaRight" fmla="*/ 10771920 w 10771200"/>
              <a:gd name="textAreaTop" fmla="*/ 0 h 1140120"/>
              <a:gd name="textAreaBottom" fmla="*/ 1140840 h 1140120"/>
            </a:gdLst>
            <a:ahLst/>
            <a:rect l="textAreaLeft" t="textAreaTop" r="textAreaRight" b="textAreaBottom"/>
            <a:pathLst>
              <a:path w="10771889" h="1140752">
                <a:moveTo>
                  <a:pt x="0" y="0"/>
                </a:moveTo>
                <a:lnTo>
                  <a:pt x="10771889" y="0"/>
                </a:lnTo>
                <a:lnTo>
                  <a:pt x="10771889" y="1140752"/>
                </a:lnTo>
                <a:lnTo>
                  <a:pt x="0" y="114075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 name="Freeform 4"/>
          <p:cNvSpPr/>
          <p:nvPr/>
        </p:nvSpPr>
        <p:spPr>
          <a:xfrm rot="12650400">
            <a:off x="-2341440" y="8347320"/>
            <a:ext cx="10771200" cy="1140120"/>
          </a:xfrm>
          <a:custGeom>
            <a:avLst/>
            <a:gdLst>
              <a:gd name="textAreaLeft" fmla="*/ 0 w 10771200"/>
              <a:gd name="textAreaRight" fmla="*/ 10771920 w 10771200"/>
              <a:gd name="textAreaTop" fmla="*/ 0 h 1140120"/>
              <a:gd name="textAreaBottom" fmla="*/ 1140840 h 1140120"/>
            </a:gdLst>
            <a:ahLst/>
            <a:rect l="textAreaLeft" t="textAreaTop" r="textAreaRight" b="textAreaBottom"/>
            <a:pathLst>
              <a:path w="10771889" h="1140752">
                <a:moveTo>
                  <a:pt x="0" y="0"/>
                </a:moveTo>
                <a:lnTo>
                  <a:pt x="10771889" y="0"/>
                </a:lnTo>
                <a:lnTo>
                  <a:pt x="10771889" y="1140752"/>
                </a:lnTo>
                <a:lnTo>
                  <a:pt x="0" y="1140752"/>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6" name="Freeform 5"/>
          <p:cNvSpPr/>
          <p:nvPr/>
        </p:nvSpPr>
        <p:spPr>
          <a:xfrm>
            <a:off x="3801960" y="4249800"/>
            <a:ext cx="4988160" cy="527760"/>
          </a:xfrm>
          <a:custGeom>
            <a:avLst/>
            <a:gdLst>
              <a:gd name="textAreaLeft" fmla="*/ 0 w 4988160"/>
              <a:gd name="textAreaRight" fmla="*/ 4988880 w 4988160"/>
              <a:gd name="textAreaTop" fmla="*/ 0 h 527760"/>
              <a:gd name="textAreaBottom" fmla="*/ 528480 h 527760"/>
            </a:gdLst>
            <a:ahLst/>
            <a:rect l="textAreaLeft" t="textAreaTop" r="textAreaRight" b="textAreaBottom"/>
            <a:pathLst>
              <a:path w="4988948" h="528334">
                <a:moveTo>
                  <a:pt x="0" y="0"/>
                </a:moveTo>
                <a:lnTo>
                  <a:pt x="4988948" y="0"/>
                </a:lnTo>
                <a:lnTo>
                  <a:pt x="4988948" y="528334"/>
                </a:lnTo>
                <a:lnTo>
                  <a:pt x="0" y="528334"/>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7" name="Freeform 6"/>
          <p:cNvSpPr/>
          <p:nvPr/>
        </p:nvSpPr>
        <p:spPr>
          <a:xfrm>
            <a:off x="11017080" y="4192560"/>
            <a:ext cx="4988160" cy="527760"/>
          </a:xfrm>
          <a:custGeom>
            <a:avLst/>
            <a:gdLst>
              <a:gd name="textAreaLeft" fmla="*/ 0 w 4988160"/>
              <a:gd name="textAreaRight" fmla="*/ 4988880 w 4988160"/>
              <a:gd name="textAreaTop" fmla="*/ 0 h 527760"/>
              <a:gd name="textAreaBottom" fmla="*/ 528480 h 527760"/>
            </a:gdLst>
            <a:ahLst/>
            <a:rect l="textAreaLeft" t="textAreaTop" r="textAreaRight" b="textAreaBottom"/>
            <a:pathLst>
              <a:path w="4988948" h="528334">
                <a:moveTo>
                  <a:pt x="0" y="0"/>
                </a:moveTo>
                <a:lnTo>
                  <a:pt x="4988948" y="0"/>
                </a:lnTo>
                <a:lnTo>
                  <a:pt x="4988948" y="528334"/>
                </a:lnTo>
                <a:lnTo>
                  <a:pt x="0" y="528334"/>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8" name="Freeform 7"/>
          <p:cNvSpPr/>
          <p:nvPr/>
        </p:nvSpPr>
        <p:spPr>
          <a:xfrm>
            <a:off x="3801960" y="6902280"/>
            <a:ext cx="4988160" cy="527760"/>
          </a:xfrm>
          <a:custGeom>
            <a:avLst/>
            <a:gdLst>
              <a:gd name="textAreaLeft" fmla="*/ 0 w 4988160"/>
              <a:gd name="textAreaRight" fmla="*/ 4988880 w 4988160"/>
              <a:gd name="textAreaTop" fmla="*/ 0 h 527760"/>
              <a:gd name="textAreaBottom" fmla="*/ 528480 h 527760"/>
            </a:gdLst>
            <a:ahLst/>
            <a:rect l="textAreaLeft" t="textAreaTop" r="textAreaRight" b="textAreaBottom"/>
            <a:pathLst>
              <a:path w="4988948" h="528334">
                <a:moveTo>
                  <a:pt x="0" y="0"/>
                </a:moveTo>
                <a:lnTo>
                  <a:pt x="4988948" y="0"/>
                </a:lnTo>
                <a:lnTo>
                  <a:pt x="4988948" y="528333"/>
                </a:lnTo>
                <a:lnTo>
                  <a:pt x="0" y="528333"/>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9" name="Freeform 8"/>
          <p:cNvSpPr/>
          <p:nvPr/>
        </p:nvSpPr>
        <p:spPr>
          <a:xfrm>
            <a:off x="11017080" y="7053120"/>
            <a:ext cx="4988160" cy="527760"/>
          </a:xfrm>
          <a:custGeom>
            <a:avLst/>
            <a:gdLst>
              <a:gd name="textAreaLeft" fmla="*/ 0 w 4988160"/>
              <a:gd name="textAreaRight" fmla="*/ 4988880 w 4988160"/>
              <a:gd name="textAreaTop" fmla="*/ 0 h 527760"/>
              <a:gd name="textAreaBottom" fmla="*/ 528480 h 527760"/>
            </a:gdLst>
            <a:ahLst/>
            <a:rect l="textAreaLeft" t="textAreaTop" r="textAreaRight" b="textAreaBottom"/>
            <a:pathLst>
              <a:path w="4988948" h="528334">
                <a:moveTo>
                  <a:pt x="0" y="0"/>
                </a:moveTo>
                <a:lnTo>
                  <a:pt x="4988948" y="0"/>
                </a:lnTo>
                <a:lnTo>
                  <a:pt x="4988948" y="528334"/>
                </a:lnTo>
                <a:lnTo>
                  <a:pt x="0" y="528334"/>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70" name="Group 9"/>
          <p:cNvGrpSpPr/>
          <p:nvPr/>
        </p:nvGrpSpPr>
        <p:grpSpPr>
          <a:xfrm>
            <a:off x="3301200" y="2423160"/>
            <a:ext cx="5488920" cy="2976120"/>
            <a:chOff x="3301200" y="2423160"/>
            <a:chExt cx="5488920" cy="2976120"/>
          </a:xfrm>
        </p:grpSpPr>
        <p:sp>
          <p:nvSpPr>
            <p:cNvPr id="71" name="Freeform 10"/>
            <p:cNvSpPr/>
            <p:nvPr/>
          </p:nvSpPr>
          <p:spPr>
            <a:xfrm>
              <a:off x="3301200" y="2556360"/>
              <a:ext cx="5488920" cy="1761120"/>
            </a:xfrm>
            <a:custGeom>
              <a:avLst/>
              <a:gdLst>
                <a:gd name="textAreaLeft" fmla="*/ 0 w 5488920"/>
                <a:gd name="textAreaRight" fmla="*/ 5489640 w 5488920"/>
                <a:gd name="textAreaTop" fmla="*/ 0 h 1761120"/>
                <a:gd name="textAreaBottom" fmla="*/ 1761840 h 1761120"/>
              </a:gdLst>
              <a:ahLst/>
              <a:rect l="textAreaLeft" t="textAreaTop" r="textAreaRight" b="textAreaBottom"/>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2" name="TextBox 11"/>
            <p:cNvSpPr/>
            <p:nvPr/>
          </p:nvSpPr>
          <p:spPr>
            <a:xfrm>
              <a:off x="3301200" y="2423160"/>
              <a:ext cx="2842920" cy="2976120"/>
            </a:xfrm>
            <a:prstGeom prst="rect">
              <a:avLst/>
            </a:prstGeom>
            <a:noFill/>
            <a:ln w="0">
              <a:noFill/>
            </a:ln>
          </p:spPr>
          <p:style>
            <a:lnRef idx="0"/>
            <a:fillRef idx="0"/>
            <a:effectRef idx="0"/>
            <a:fontRef idx="minor"/>
          </p:style>
          <p:txBody>
            <a:bodyPr lIns="50760" rIns="50760" tIns="50760" bIns="50760" anchor="ctr">
              <a:noAutofit/>
            </a:bodyPr>
            <a:p>
              <a:pPr algn="ctr">
                <a:lnSpc>
                  <a:spcPts val="2903"/>
                </a:lnSpc>
              </a:pPr>
              <a:endParaRPr b="0" lang="en-US" sz="1800" spc="-1" strike="noStrike">
                <a:solidFill>
                  <a:srgbClr val="000000"/>
                </a:solidFill>
                <a:latin typeface="Calibri"/>
                <a:ea typeface="DejaVu Sans"/>
              </a:endParaRPr>
            </a:p>
          </p:txBody>
        </p:sp>
      </p:grpSp>
      <p:grpSp>
        <p:nvGrpSpPr>
          <p:cNvPr id="73" name="Group 12"/>
          <p:cNvGrpSpPr/>
          <p:nvPr/>
        </p:nvGrpSpPr>
        <p:grpSpPr>
          <a:xfrm>
            <a:off x="2273760" y="2243880"/>
            <a:ext cx="2333520" cy="2265120"/>
            <a:chOff x="2273760" y="2243880"/>
            <a:chExt cx="2333520" cy="2265120"/>
          </a:xfrm>
        </p:grpSpPr>
        <p:sp>
          <p:nvSpPr>
            <p:cNvPr id="74" name="Freeform 13"/>
            <p:cNvSpPr/>
            <p:nvPr/>
          </p:nvSpPr>
          <p:spPr>
            <a:xfrm>
              <a:off x="2273760" y="2262960"/>
              <a:ext cx="2333520" cy="2227320"/>
            </a:xfrm>
            <a:custGeom>
              <a:avLst/>
              <a:gdLst>
                <a:gd name="textAreaLeft" fmla="*/ 0 w 2333520"/>
                <a:gd name="textAreaRight" fmla="*/ 2334240 w 2333520"/>
                <a:gd name="textAreaTop" fmla="*/ 0 h 2227320"/>
                <a:gd name="textAreaBottom" fmla="*/ 2228040 h 2227320"/>
              </a:gdLst>
              <a:ahLst/>
              <a:rect l="textAreaLeft" t="textAreaTop" r="textAreaRight" b="textAreaBottom"/>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75" name="Freeform 14"/>
            <p:cNvSpPr/>
            <p:nvPr/>
          </p:nvSpPr>
          <p:spPr>
            <a:xfrm>
              <a:off x="2308320" y="2243880"/>
              <a:ext cx="2265120" cy="2265120"/>
            </a:xfrm>
            <a:custGeom>
              <a:avLst/>
              <a:gdLst>
                <a:gd name="textAreaLeft" fmla="*/ 0 w 2265120"/>
                <a:gd name="textAreaRight" fmla="*/ 2265840 w 2265120"/>
                <a:gd name="textAreaTop" fmla="*/ 0 h 2265120"/>
                <a:gd name="textAreaBottom" fmla="*/ 2265840 h 2265120"/>
              </a:gdLst>
              <a:ahLst/>
              <a:rect l="textAreaLeft" t="textAreaTop" r="textAreaRight" b="textAreaBottom"/>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76" name="Group 15"/>
          <p:cNvGrpSpPr/>
          <p:nvPr/>
        </p:nvGrpSpPr>
        <p:grpSpPr>
          <a:xfrm>
            <a:off x="10515960" y="2423160"/>
            <a:ext cx="5488920" cy="2976120"/>
            <a:chOff x="10515960" y="2423160"/>
            <a:chExt cx="5488920" cy="2976120"/>
          </a:xfrm>
        </p:grpSpPr>
        <p:sp>
          <p:nvSpPr>
            <p:cNvPr id="77" name="Freeform 16"/>
            <p:cNvSpPr/>
            <p:nvPr/>
          </p:nvSpPr>
          <p:spPr>
            <a:xfrm>
              <a:off x="10515960" y="2556360"/>
              <a:ext cx="5488920" cy="1761120"/>
            </a:xfrm>
            <a:custGeom>
              <a:avLst/>
              <a:gdLst>
                <a:gd name="textAreaLeft" fmla="*/ 0 w 5488920"/>
                <a:gd name="textAreaRight" fmla="*/ 5489640 w 5488920"/>
                <a:gd name="textAreaTop" fmla="*/ 0 h 1761120"/>
                <a:gd name="textAreaBottom" fmla="*/ 1761840 h 1761120"/>
              </a:gdLst>
              <a:ahLst/>
              <a:rect l="textAreaLeft" t="textAreaTop" r="textAreaRight" b="textAreaBottom"/>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8" name="TextBox 17"/>
            <p:cNvSpPr/>
            <p:nvPr/>
          </p:nvSpPr>
          <p:spPr>
            <a:xfrm>
              <a:off x="10515960" y="2423160"/>
              <a:ext cx="2842920" cy="2976120"/>
            </a:xfrm>
            <a:prstGeom prst="rect">
              <a:avLst/>
            </a:prstGeom>
            <a:noFill/>
            <a:ln w="0">
              <a:noFill/>
            </a:ln>
          </p:spPr>
          <p:style>
            <a:lnRef idx="0"/>
            <a:fillRef idx="0"/>
            <a:effectRef idx="0"/>
            <a:fontRef idx="minor"/>
          </p:style>
          <p:txBody>
            <a:bodyPr lIns="50760" rIns="50760" tIns="50760" bIns="50760" anchor="ctr">
              <a:noAutofit/>
            </a:bodyPr>
            <a:p>
              <a:pPr algn="ctr">
                <a:lnSpc>
                  <a:spcPts val="2903"/>
                </a:lnSpc>
              </a:pPr>
              <a:endParaRPr b="0" lang="en-US" sz="1800" spc="-1" strike="noStrike">
                <a:solidFill>
                  <a:srgbClr val="000000"/>
                </a:solidFill>
                <a:latin typeface="Calibri"/>
                <a:ea typeface="DejaVu Sans"/>
              </a:endParaRPr>
            </a:p>
          </p:txBody>
        </p:sp>
      </p:grpSp>
      <p:grpSp>
        <p:nvGrpSpPr>
          <p:cNvPr id="79" name="Group 18"/>
          <p:cNvGrpSpPr/>
          <p:nvPr/>
        </p:nvGrpSpPr>
        <p:grpSpPr>
          <a:xfrm>
            <a:off x="9488880" y="2243880"/>
            <a:ext cx="2333520" cy="2265120"/>
            <a:chOff x="9488880" y="2243880"/>
            <a:chExt cx="2333520" cy="2265120"/>
          </a:xfrm>
        </p:grpSpPr>
        <p:sp>
          <p:nvSpPr>
            <p:cNvPr id="80" name="Freeform 19"/>
            <p:cNvSpPr/>
            <p:nvPr/>
          </p:nvSpPr>
          <p:spPr>
            <a:xfrm>
              <a:off x="9488880" y="2262960"/>
              <a:ext cx="2333520" cy="2227320"/>
            </a:xfrm>
            <a:custGeom>
              <a:avLst/>
              <a:gdLst>
                <a:gd name="textAreaLeft" fmla="*/ 0 w 2333520"/>
                <a:gd name="textAreaRight" fmla="*/ 2334240 w 2333520"/>
                <a:gd name="textAreaTop" fmla="*/ 0 h 2227320"/>
                <a:gd name="textAreaBottom" fmla="*/ 2228040 h 2227320"/>
              </a:gdLst>
              <a:ahLst/>
              <a:rect l="textAreaLeft" t="textAreaTop" r="textAreaRight" b="textAreaBottom"/>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81" name="Freeform 20"/>
            <p:cNvSpPr/>
            <p:nvPr/>
          </p:nvSpPr>
          <p:spPr>
            <a:xfrm>
              <a:off x="9523080" y="2243880"/>
              <a:ext cx="2265120" cy="2265120"/>
            </a:xfrm>
            <a:custGeom>
              <a:avLst/>
              <a:gdLst>
                <a:gd name="textAreaLeft" fmla="*/ 0 w 2265120"/>
                <a:gd name="textAreaRight" fmla="*/ 2265840 w 2265120"/>
                <a:gd name="textAreaTop" fmla="*/ 0 h 2265120"/>
                <a:gd name="textAreaBottom" fmla="*/ 2265840 h 2265120"/>
              </a:gdLst>
              <a:ahLst/>
              <a:rect l="textAreaLeft" t="textAreaTop" r="textAreaRight" b="textAreaBottom"/>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82" name="Group 21"/>
          <p:cNvGrpSpPr/>
          <p:nvPr/>
        </p:nvGrpSpPr>
        <p:grpSpPr>
          <a:xfrm>
            <a:off x="3301200" y="5208840"/>
            <a:ext cx="5488920" cy="2976120"/>
            <a:chOff x="3301200" y="5208840"/>
            <a:chExt cx="5488920" cy="2976120"/>
          </a:xfrm>
        </p:grpSpPr>
        <p:sp>
          <p:nvSpPr>
            <p:cNvPr id="83" name="Freeform 22"/>
            <p:cNvSpPr/>
            <p:nvPr/>
          </p:nvSpPr>
          <p:spPr>
            <a:xfrm>
              <a:off x="3301200" y="5342400"/>
              <a:ext cx="5488920" cy="1761120"/>
            </a:xfrm>
            <a:custGeom>
              <a:avLst/>
              <a:gdLst>
                <a:gd name="textAreaLeft" fmla="*/ 0 w 5488920"/>
                <a:gd name="textAreaRight" fmla="*/ 5489640 w 5488920"/>
                <a:gd name="textAreaTop" fmla="*/ 0 h 1761120"/>
                <a:gd name="textAreaBottom" fmla="*/ 1761840 h 1761120"/>
              </a:gdLst>
              <a:ahLst/>
              <a:rect l="textAreaLeft" t="textAreaTop" r="textAreaRight" b="textAreaBottom"/>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4" name="TextBox 23"/>
            <p:cNvSpPr/>
            <p:nvPr/>
          </p:nvSpPr>
          <p:spPr>
            <a:xfrm>
              <a:off x="3301200" y="5208840"/>
              <a:ext cx="2842920" cy="2976120"/>
            </a:xfrm>
            <a:prstGeom prst="rect">
              <a:avLst/>
            </a:prstGeom>
            <a:noFill/>
            <a:ln w="0">
              <a:noFill/>
            </a:ln>
          </p:spPr>
          <p:style>
            <a:lnRef idx="0"/>
            <a:fillRef idx="0"/>
            <a:effectRef idx="0"/>
            <a:fontRef idx="minor"/>
          </p:style>
          <p:txBody>
            <a:bodyPr lIns="50760" rIns="50760" tIns="50760" bIns="50760" anchor="ctr">
              <a:noAutofit/>
            </a:bodyPr>
            <a:p>
              <a:pPr algn="ctr">
                <a:lnSpc>
                  <a:spcPts val="2903"/>
                </a:lnSpc>
              </a:pPr>
              <a:endParaRPr b="0" lang="en-US" sz="1800" spc="-1" strike="noStrike">
                <a:solidFill>
                  <a:srgbClr val="000000"/>
                </a:solidFill>
                <a:latin typeface="Calibri"/>
                <a:ea typeface="DejaVu Sans"/>
              </a:endParaRPr>
            </a:p>
          </p:txBody>
        </p:sp>
      </p:grpSp>
      <p:grpSp>
        <p:nvGrpSpPr>
          <p:cNvPr id="85" name="Group 24"/>
          <p:cNvGrpSpPr/>
          <p:nvPr/>
        </p:nvGrpSpPr>
        <p:grpSpPr>
          <a:xfrm>
            <a:off x="2273760" y="5029920"/>
            <a:ext cx="2333520" cy="2265120"/>
            <a:chOff x="2273760" y="5029920"/>
            <a:chExt cx="2333520" cy="2265120"/>
          </a:xfrm>
        </p:grpSpPr>
        <p:sp>
          <p:nvSpPr>
            <p:cNvPr id="86" name="Freeform 25"/>
            <p:cNvSpPr/>
            <p:nvPr/>
          </p:nvSpPr>
          <p:spPr>
            <a:xfrm>
              <a:off x="2273760" y="5048640"/>
              <a:ext cx="2333520" cy="2227320"/>
            </a:xfrm>
            <a:custGeom>
              <a:avLst/>
              <a:gdLst>
                <a:gd name="textAreaLeft" fmla="*/ 0 w 2333520"/>
                <a:gd name="textAreaRight" fmla="*/ 2334240 w 2333520"/>
                <a:gd name="textAreaTop" fmla="*/ 0 h 2227320"/>
                <a:gd name="textAreaBottom" fmla="*/ 2228040 h 2227320"/>
              </a:gdLst>
              <a:ahLst/>
              <a:rect l="textAreaLeft" t="textAreaTop" r="textAreaRight" b="textAreaBottom"/>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87" name="Freeform 26"/>
            <p:cNvSpPr/>
            <p:nvPr/>
          </p:nvSpPr>
          <p:spPr>
            <a:xfrm>
              <a:off x="2308320" y="5029920"/>
              <a:ext cx="2265120" cy="2265120"/>
            </a:xfrm>
            <a:custGeom>
              <a:avLst/>
              <a:gdLst>
                <a:gd name="textAreaLeft" fmla="*/ 0 w 2265120"/>
                <a:gd name="textAreaRight" fmla="*/ 2265840 w 2265120"/>
                <a:gd name="textAreaTop" fmla="*/ 0 h 2265120"/>
                <a:gd name="textAreaBottom" fmla="*/ 2265840 h 2265120"/>
              </a:gdLst>
              <a:ahLst/>
              <a:rect l="textAreaLeft" t="textAreaTop" r="textAreaRight" b="textAreaBottom"/>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88" name="Group 27"/>
          <p:cNvGrpSpPr/>
          <p:nvPr/>
        </p:nvGrpSpPr>
        <p:grpSpPr>
          <a:xfrm>
            <a:off x="10515960" y="5208840"/>
            <a:ext cx="5488920" cy="2976120"/>
            <a:chOff x="10515960" y="5208840"/>
            <a:chExt cx="5488920" cy="2976120"/>
          </a:xfrm>
        </p:grpSpPr>
        <p:sp>
          <p:nvSpPr>
            <p:cNvPr id="89" name="Freeform 28"/>
            <p:cNvSpPr/>
            <p:nvPr/>
          </p:nvSpPr>
          <p:spPr>
            <a:xfrm>
              <a:off x="10515960" y="5342400"/>
              <a:ext cx="5488920" cy="1761120"/>
            </a:xfrm>
            <a:custGeom>
              <a:avLst/>
              <a:gdLst>
                <a:gd name="textAreaLeft" fmla="*/ 0 w 5488920"/>
                <a:gd name="textAreaRight" fmla="*/ 5489640 w 5488920"/>
                <a:gd name="textAreaTop" fmla="*/ 0 h 1761120"/>
                <a:gd name="textAreaBottom" fmla="*/ 1761840 h 1761120"/>
              </a:gdLst>
              <a:ahLst/>
              <a:rect l="textAreaLeft" t="textAreaTop" r="textAreaRight" b="textAreaBottom"/>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90" name="TextBox 29"/>
            <p:cNvSpPr/>
            <p:nvPr/>
          </p:nvSpPr>
          <p:spPr>
            <a:xfrm>
              <a:off x="10515960" y="5208840"/>
              <a:ext cx="2842920" cy="2976120"/>
            </a:xfrm>
            <a:prstGeom prst="rect">
              <a:avLst/>
            </a:prstGeom>
            <a:noFill/>
            <a:ln w="0">
              <a:noFill/>
            </a:ln>
          </p:spPr>
          <p:style>
            <a:lnRef idx="0"/>
            <a:fillRef idx="0"/>
            <a:effectRef idx="0"/>
            <a:fontRef idx="minor"/>
          </p:style>
          <p:txBody>
            <a:bodyPr lIns="50760" rIns="50760" tIns="50760" bIns="50760" anchor="ctr">
              <a:noAutofit/>
            </a:bodyPr>
            <a:p>
              <a:pPr algn="ctr">
                <a:lnSpc>
                  <a:spcPts val="2903"/>
                </a:lnSpc>
              </a:pPr>
              <a:endParaRPr b="0" lang="en-US" sz="1800" spc="-1" strike="noStrike">
                <a:solidFill>
                  <a:srgbClr val="000000"/>
                </a:solidFill>
                <a:latin typeface="Calibri"/>
                <a:ea typeface="DejaVu Sans"/>
              </a:endParaRPr>
            </a:p>
          </p:txBody>
        </p:sp>
      </p:grpSp>
      <p:grpSp>
        <p:nvGrpSpPr>
          <p:cNvPr id="91" name="Group 30"/>
          <p:cNvGrpSpPr/>
          <p:nvPr/>
        </p:nvGrpSpPr>
        <p:grpSpPr>
          <a:xfrm>
            <a:off x="9488880" y="5029920"/>
            <a:ext cx="2333520" cy="2265120"/>
            <a:chOff x="9488880" y="5029920"/>
            <a:chExt cx="2333520" cy="2265120"/>
          </a:xfrm>
        </p:grpSpPr>
        <p:sp>
          <p:nvSpPr>
            <p:cNvPr id="92" name="Freeform 31"/>
            <p:cNvSpPr/>
            <p:nvPr/>
          </p:nvSpPr>
          <p:spPr>
            <a:xfrm>
              <a:off x="9488880" y="5048640"/>
              <a:ext cx="2333520" cy="2227320"/>
            </a:xfrm>
            <a:custGeom>
              <a:avLst/>
              <a:gdLst>
                <a:gd name="textAreaLeft" fmla="*/ 0 w 2333520"/>
                <a:gd name="textAreaRight" fmla="*/ 2334240 w 2333520"/>
                <a:gd name="textAreaTop" fmla="*/ 0 h 2227320"/>
                <a:gd name="textAreaBottom" fmla="*/ 2228040 h 2227320"/>
              </a:gdLst>
              <a:ahLst/>
              <a:rect l="textAreaLeft" t="textAreaTop" r="textAreaRight" b="textAreaBottom"/>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3" name="Freeform 32"/>
            <p:cNvSpPr/>
            <p:nvPr/>
          </p:nvSpPr>
          <p:spPr>
            <a:xfrm>
              <a:off x="9523080" y="5029920"/>
              <a:ext cx="2265120" cy="2265120"/>
            </a:xfrm>
            <a:custGeom>
              <a:avLst/>
              <a:gdLst>
                <a:gd name="textAreaLeft" fmla="*/ 0 w 2265120"/>
                <a:gd name="textAreaRight" fmla="*/ 2265840 w 2265120"/>
                <a:gd name="textAreaTop" fmla="*/ 0 h 2265120"/>
                <a:gd name="textAreaBottom" fmla="*/ 2265840 h 2265120"/>
              </a:gdLst>
              <a:ahLst/>
              <a:rect l="textAreaLeft" t="textAreaTop" r="textAreaRight" b="textAreaBottom"/>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grpSp>
        <p:nvGrpSpPr>
          <p:cNvPr id="94" name="Group 33"/>
          <p:cNvGrpSpPr/>
          <p:nvPr/>
        </p:nvGrpSpPr>
        <p:grpSpPr>
          <a:xfrm>
            <a:off x="-46080" y="7097760"/>
            <a:ext cx="5668920" cy="3188520"/>
            <a:chOff x="-46080" y="7097760"/>
            <a:chExt cx="5668920" cy="3188520"/>
          </a:xfrm>
        </p:grpSpPr>
        <p:sp>
          <p:nvSpPr>
            <p:cNvPr id="95" name="Freeform 34"/>
            <p:cNvSpPr/>
            <p:nvPr/>
          </p:nvSpPr>
          <p:spPr>
            <a:xfrm>
              <a:off x="-46080" y="7097760"/>
              <a:ext cx="5668920" cy="3188520"/>
            </a:xfrm>
            <a:custGeom>
              <a:avLst/>
              <a:gdLst>
                <a:gd name="textAreaLeft" fmla="*/ 0 w 5668920"/>
                <a:gd name="textAreaRight" fmla="*/ 5669640 w 5668920"/>
                <a:gd name="textAreaTop" fmla="*/ 0 h 3188520"/>
                <a:gd name="textAreaBottom" fmla="*/ 3189240 h 3188520"/>
              </a:gdLst>
              <a:ahLst/>
              <a:rect l="textAreaLeft" t="textAreaTop" r="textAreaRight" b="textAreaBottom"/>
              <a:pathLst>
                <a:path w="6089457" h="3425320">
                  <a:moveTo>
                    <a:pt x="0" y="0"/>
                  </a:moveTo>
                  <a:lnTo>
                    <a:pt x="0" y="3425320"/>
                  </a:lnTo>
                  <a:lnTo>
                    <a:pt x="6089457" y="3425320"/>
                  </a:lnTo>
                  <a:cubicBezTo>
                    <a:pt x="4059638" y="2283546"/>
                    <a:pt x="2029819" y="1141773"/>
                    <a:pt x="0" y="0"/>
                  </a:cubicBezTo>
                  <a:close/>
                </a:path>
              </a:pathLst>
            </a:custGeom>
            <a:solidFill>
              <a:srgbClr val="d94d4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6" name="Freeform 35"/>
            <p:cNvSpPr/>
            <p:nvPr/>
          </p:nvSpPr>
          <p:spPr>
            <a:xfrm>
              <a:off x="-46080" y="7097760"/>
              <a:ext cx="5668920" cy="3188520"/>
            </a:xfrm>
            <a:custGeom>
              <a:avLst/>
              <a:gdLst>
                <a:gd name="textAreaLeft" fmla="*/ 0 w 5668920"/>
                <a:gd name="textAreaRight" fmla="*/ 5669640 w 5668920"/>
                <a:gd name="textAreaTop" fmla="*/ 0 h 3188520"/>
                <a:gd name="textAreaBottom" fmla="*/ 3189240 h 3188520"/>
              </a:gdLst>
              <a:ahLst/>
              <a:rect l="textAreaLeft" t="textAreaTop" r="textAreaRight" b="textAreaBottom"/>
              <a:pathLst>
                <a:path w="6089457" h="3425320">
                  <a:moveTo>
                    <a:pt x="0" y="0"/>
                  </a:moveTo>
                  <a:lnTo>
                    <a:pt x="0" y="3425320"/>
                  </a:lnTo>
                  <a:lnTo>
                    <a:pt x="6089457" y="3425320"/>
                  </a:lnTo>
                  <a:cubicBezTo>
                    <a:pt x="4059638" y="2283546"/>
                    <a:pt x="2029819" y="1141773"/>
                    <a:pt x="0" y="0"/>
                  </a:cubicBez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97" name="Group 36"/>
          <p:cNvGrpSpPr/>
          <p:nvPr/>
        </p:nvGrpSpPr>
        <p:grpSpPr>
          <a:xfrm>
            <a:off x="11133720" y="-483840"/>
            <a:ext cx="7281360" cy="4095360"/>
            <a:chOff x="11133720" y="-483840"/>
            <a:chExt cx="7281360" cy="4095360"/>
          </a:xfrm>
        </p:grpSpPr>
        <p:sp>
          <p:nvSpPr>
            <p:cNvPr id="98" name="Freeform 37"/>
            <p:cNvSpPr/>
            <p:nvPr/>
          </p:nvSpPr>
          <p:spPr>
            <a:xfrm>
              <a:off x="11133720" y="-48384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9" name="Freeform 38"/>
            <p:cNvSpPr/>
            <p:nvPr/>
          </p:nvSpPr>
          <p:spPr>
            <a:xfrm>
              <a:off x="11133720" y="-483840"/>
              <a:ext cx="7281360" cy="4095360"/>
            </a:xfrm>
            <a:custGeom>
              <a:avLst/>
              <a:gdLst>
                <a:gd name="textAreaLeft" fmla="*/ 0 w 7281360"/>
                <a:gd name="textAreaRight" fmla="*/ 7282080 w 7281360"/>
                <a:gd name="textAreaTop" fmla="*/ 0 h 4095360"/>
                <a:gd name="textAreaBottom" fmla="*/ 4096080 h 4095360"/>
              </a:gdLst>
              <a:ahLst/>
              <a:rect l="textAreaLeft" t="textAreaTop" r="textAreaRight" b="textAreaBottom"/>
              <a:pathLst>
                <a:path w="6089457" h="3425320">
                  <a:moveTo>
                    <a:pt x="6089457" y="3425320"/>
                  </a:moveTo>
                  <a:lnTo>
                    <a:pt x="6089457" y="0"/>
                  </a:lnTo>
                  <a:lnTo>
                    <a:pt x="0" y="0"/>
                  </a:lnTo>
                  <a:cubicBezTo>
                    <a:pt x="2029819" y="1141773"/>
                    <a:pt x="4059638" y="2283546"/>
                    <a:pt x="6089457" y="3425320"/>
                  </a:cubicBez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sp>
        <p:nvSpPr>
          <p:cNvPr id="100" name="Freeform 39"/>
          <p:cNvSpPr/>
          <p:nvPr/>
        </p:nvSpPr>
        <p:spPr>
          <a:xfrm>
            <a:off x="7409520" y="10130040"/>
            <a:ext cx="4988160" cy="527760"/>
          </a:xfrm>
          <a:custGeom>
            <a:avLst/>
            <a:gdLst>
              <a:gd name="textAreaLeft" fmla="*/ 0 w 4988160"/>
              <a:gd name="textAreaRight" fmla="*/ 4988880 w 4988160"/>
              <a:gd name="textAreaTop" fmla="*/ 0 h 527760"/>
              <a:gd name="textAreaBottom" fmla="*/ 528480 h 527760"/>
            </a:gdLst>
            <a:ahLst/>
            <a:rect l="textAreaLeft" t="textAreaTop" r="textAreaRight" b="textAreaBottom"/>
            <a:pathLst>
              <a:path w="4988948" h="528334">
                <a:moveTo>
                  <a:pt x="0" y="0"/>
                </a:moveTo>
                <a:lnTo>
                  <a:pt x="4988948" y="0"/>
                </a:lnTo>
                <a:lnTo>
                  <a:pt x="4988948" y="528334"/>
                </a:lnTo>
                <a:lnTo>
                  <a:pt x="0" y="528334"/>
                </a:lnTo>
                <a:lnTo>
                  <a:pt x="0" y="0"/>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101" name="Group 40"/>
          <p:cNvGrpSpPr/>
          <p:nvPr/>
        </p:nvGrpSpPr>
        <p:grpSpPr>
          <a:xfrm>
            <a:off x="7488000" y="7520040"/>
            <a:ext cx="4909680" cy="2976120"/>
            <a:chOff x="7488000" y="7520040"/>
            <a:chExt cx="4909680" cy="2976120"/>
          </a:xfrm>
        </p:grpSpPr>
        <p:sp>
          <p:nvSpPr>
            <p:cNvPr id="102" name="Freeform 41"/>
            <p:cNvSpPr/>
            <p:nvPr/>
          </p:nvSpPr>
          <p:spPr>
            <a:xfrm>
              <a:off x="7488000" y="7653240"/>
              <a:ext cx="4909680" cy="1761120"/>
            </a:xfrm>
            <a:custGeom>
              <a:avLst/>
              <a:gdLst>
                <a:gd name="textAreaLeft" fmla="*/ 0 w 4909680"/>
                <a:gd name="textAreaRight" fmla="*/ 4910400 w 4909680"/>
                <a:gd name="textAreaTop" fmla="*/ 0 h 1761120"/>
                <a:gd name="textAreaBottom" fmla="*/ 1761840 h 1761120"/>
              </a:gdLst>
              <a:ahLst/>
              <a:rect l="textAreaLeft" t="textAreaTop" r="textAreaRight" b="textAreaBottom"/>
              <a:pathLst>
                <a:path w="1403542" h="503617">
                  <a:moveTo>
                    <a:pt x="20496" y="0"/>
                  </a:moveTo>
                  <a:lnTo>
                    <a:pt x="1383046" y="0"/>
                  </a:lnTo>
                  <a:cubicBezTo>
                    <a:pt x="1388482" y="0"/>
                    <a:pt x="1393695" y="2159"/>
                    <a:pt x="1397539" y="6003"/>
                  </a:cubicBezTo>
                  <a:cubicBezTo>
                    <a:pt x="1401383" y="9847"/>
                    <a:pt x="1403542" y="15060"/>
                    <a:pt x="1403542" y="20496"/>
                  </a:cubicBezTo>
                  <a:lnTo>
                    <a:pt x="1403542" y="483121"/>
                  </a:lnTo>
                  <a:cubicBezTo>
                    <a:pt x="1403542" y="488557"/>
                    <a:pt x="1401383" y="493771"/>
                    <a:pt x="1397539" y="497614"/>
                  </a:cubicBezTo>
                  <a:cubicBezTo>
                    <a:pt x="1393695" y="501458"/>
                    <a:pt x="1388482" y="503617"/>
                    <a:pt x="1383046" y="503617"/>
                  </a:cubicBezTo>
                  <a:lnTo>
                    <a:pt x="20496" y="503617"/>
                  </a:lnTo>
                  <a:cubicBezTo>
                    <a:pt x="15060" y="503617"/>
                    <a:pt x="9847" y="501458"/>
                    <a:pt x="6003" y="497614"/>
                  </a:cubicBezTo>
                  <a:cubicBezTo>
                    <a:pt x="2159" y="493771"/>
                    <a:pt x="0" y="488557"/>
                    <a:pt x="0" y="483121"/>
                  </a:cubicBezTo>
                  <a:lnTo>
                    <a:pt x="0" y="20496"/>
                  </a:lnTo>
                  <a:cubicBezTo>
                    <a:pt x="0" y="15060"/>
                    <a:pt x="2159" y="9847"/>
                    <a:pt x="6003" y="6003"/>
                  </a:cubicBezTo>
                  <a:cubicBezTo>
                    <a:pt x="9847" y="2159"/>
                    <a:pt x="15060" y="0"/>
                    <a:pt x="20496" y="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3" name="TextBox 42"/>
            <p:cNvSpPr/>
            <p:nvPr/>
          </p:nvSpPr>
          <p:spPr>
            <a:xfrm>
              <a:off x="7488000" y="7520040"/>
              <a:ext cx="2842920" cy="2976120"/>
            </a:xfrm>
            <a:prstGeom prst="rect">
              <a:avLst/>
            </a:prstGeom>
            <a:noFill/>
            <a:ln w="0">
              <a:noFill/>
            </a:ln>
          </p:spPr>
          <p:style>
            <a:lnRef idx="0"/>
            <a:fillRef idx="0"/>
            <a:effectRef idx="0"/>
            <a:fontRef idx="minor"/>
          </p:style>
          <p:txBody>
            <a:bodyPr lIns="50760" rIns="50760" tIns="50760" bIns="50760" anchor="ctr">
              <a:noAutofit/>
            </a:bodyPr>
            <a:p>
              <a:pPr algn="ctr">
                <a:lnSpc>
                  <a:spcPts val="2903"/>
                </a:lnSpc>
              </a:pPr>
              <a:endParaRPr b="0" lang="en-US" sz="1800" spc="-1" strike="noStrike">
                <a:solidFill>
                  <a:srgbClr val="000000"/>
                </a:solidFill>
                <a:latin typeface="Calibri"/>
                <a:ea typeface="DejaVu Sans"/>
              </a:endParaRPr>
            </a:p>
          </p:txBody>
        </p:sp>
      </p:grpSp>
      <p:grpSp>
        <p:nvGrpSpPr>
          <p:cNvPr id="104" name="Group 43"/>
          <p:cNvGrpSpPr/>
          <p:nvPr/>
        </p:nvGrpSpPr>
        <p:grpSpPr>
          <a:xfrm>
            <a:off x="5939640" y="7402320"/>
            <a:ext cx="2333520" cy="2265120"/>
            <a:chOff x="5939640" y="7402320"/>
            <a:chExt cx="2333520" cy="2265120"/>
          </a:xfrm>
        </p:grpSpPr>
        <p:sp>
          <p:nvSpPr>
            <p:cNvPr id="105" name="Freeform 44"/>
            <p:cNvSpPr/>
            <p:nvPr/>
          </p:nvSpPr>
          <p:spPr>
            <a:xfrm>
              <a:off x="5939640" y="7421400"/>
              <a:ext cx="2333520" cy="2227320"/>
            </a:xfrm>
            <a:custGeom>
              <a:avLst/>
              <a:gdLst>
                <a:gd name="textAreaLeft" fmla="*/ 0 w 2333520"/>
                <a:gd name="textAreaRight" fmla="*/ 2334240 w 2333520"/>
                <a:gd name="textAreaTop" fmla="*/ 0 h 2227320"/>
                <a:gd name="textAreaBottom" fmla="*/ 2228040 h 2227320"/>
              </a:gdLst>
              <a:ahLst/>
              <a:rect l="textAreaLeft" t="textAreaTop" r="textAreaRight" b="textAreaBottom"/>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06" name="Freeform 45"/>
            <p:cNvSpPr/>
            <p:nvPr/>
          </p:nvSpPr>
          <p:spPr>
            <a:xfrm>
              <a:off x="5973840" y="7402320"/>
              <a:ext cx="2265120" cy="2265120"/>
            </a:xfrm>
            <a:custGeom>
              <a:avLst/>
              <a:gdLst>
                <a:gd name="textAreaLeft" fmla="*/ 0 w 2265120"/>
                <a:gd name="textAreaRight" fmla="*/ 2265840 w 2265120"/>
                <a:gd name="textAreaTop" fmla="*/ 0 h 2265120"/>
                <a:gd name="textAreaBottom" fmla="*/ 2265840 h 2265120"/>
              </a:gdLst>
              <a:ahLst/>
              <a:rect l="textAreaLeft" t="textAreaTop" r="textAreaRight" b="textAreaBottom"/>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grpSp>
      <p:sp>
        <p:nvSpPr>
          <p:cNvPr id="107" name="TextBox 46"/>
          <p:cNvSpPr/>
          <p:nvPr/>
        </p:nvSpPr>
        <p:spPr>
          <a:xfrm>
            <a:off x="4661640" y="5849280"/>
            <a:ext cx="3894120" cy="539640"/>
          </a:xfrm>
          <a:prstGeom prst="rect">
            <a:avLst/>
          </a:prstGeom>
          <a:noFill/>
          <a:ln w="0">
            <a:noFill/>
          </a:ln>
        </p:spPr>
        <p:style>
          <a:lnRef idx="0"/>
          <a:fillRef idx="0"/>
          <a:effectRef idx="0"/>
          <a:fontRef idx="minor"/>
        </p:style>
        <p:txBody>
          <a:bodyPr lIns="0" rIns="0" tIns="0" bIns="0" anchor="t">
            <a:spAutoFit/>
          </a:bodyPr>
          <a:p>
            <a:pPr>
              <a:lnSpc>
                <a:spcPts val="2126"/>
              </a:lnSpc>
            </a:pPr>
            <a:r>
              <a:rPr b="0" lang="en-US" sz="1520" spc="-1" strike="noStrike">
                <a:solidFill>
                  <a:srgbClr val="ffffff"/>
                </a:solidFill>
                <a:latin typeface="Montserrat Light"/>
                <a:ea typeface="DejaVu Sans"/>
              </a:rPr>
              <a:t>Final Year Computer Science (System Engineering) Student</a:t>
            </a:r>
            <a:endParaRPr b="0" lang="en-US" sz="1520" spc="-1" strike="noStrike">
              <a:solidFill>
                <a:srgbClr val="000000"/>
              </a:solidFill>
              <a:latin typeface="Arial"/>
            </a:endParaRPr>
          </a:p>
        </p:txBody>
      </p:sp>
      <p:sp>
        <p:nvSpPr>
          <p:cNvPr id="108" name="TextBox 47"/>
          <p:cNvSpPr/>
          <p:nvPr/>
        </p:nvSpPr>
        <p:spPr>
          <a:xfrm>
            <a:off x="2339280" y="845640"/>
            <a:ext cx="9536400" cy="925560"/>
          </a:xfrm>
          <a:prstGeom prst="rect">
            <a:avLst/>
          </a:prstGeom>
          <a:noFill/>
          <a:ln w="0">
            <a:noFill/>
          </a:ln>
        </p:spPr>
        <p:style>
          <a:lnRef idx="0"/>
          <a:fillRef idx="0"/>
          <a:effectRef idx="0"/>
          <a:fontRef idx="minor"/>
        </p:style>
        <p:txBody>
          <a:bodyPr lIns="0" rIns="0" tIns="0" bIns="0" anchor="t">
            <a:spAutoFit/>
          </a:bodyPr>
          <a:p>
            <a:pPr>
              <a:lnSpc>
                <a:spcPts val="7291"/>
              </a:lnSpc>
              <a:tabLst>
                <a:tab algn="l" pos="0"/>
              </a:tabLst>
            </a:pPr>
            <a:r>
              <a:rPr b="0" lang="en-US" sz="5280" spc="180" strike="noStrike">
                <a:solidFill>
                  <a:srgbClr val="010101"/>
                </a:solidFill>
                <a:latin typeface="Archivo Black"/>
                <a:ea typeface="DejaVu Sans"/>
              </a:rPr>
              <a:t>OUR TEAM</a:t>
            </a:r>
            <a:endParaRPr b="0" lang="en-US" sz="5280" spc="-1" strike="noStrike">
              <a:solidFill>
                <a:srgbClr val="000000"/>
              </a:solidFill>
              <a:latin typeface="Arial"/>
            </a:endParaRPr>
          </a:p>
        </p:txBody>
      </p:sp>
      <p:sp>
        <p:nvSpPr>
          <p:cNvPr id="109" name="TextBox 48"/>
          <p:cNvSpPr/>
          <p:nvPr/>
        </p:nvSpPr>
        <p:spPr>
          <a:xfrm>
            <a:off x="11876400" y="2691720"/>
            <a:ext cx="2282040" cy="335520"/>
          </a:xfrm>
          <a:prstGeom prst="rect">
            <a:avLst/>
          </a:prstGeom>
          <a:noFill/>
          <a:ln w="0">
            <a:noFill/>
          </a:ln>
        </p:spPr>
        <p:style>
          <a:lnRef idx="0"/>
          <a:fillRef idx="0"/>
          <a:effectRef idx="0"/>
          <a:fontRef idx="minor"/>
        </p:style>
        <p:txBody>
          <a:bodyPr lIns="0" rIns="0" tIns="0" bIns="0" anchor="t">
            <a:spAutoFit/>
          </a:bodyPr>
          <a:p>
            <a:pPr>
              <a:lnSpc>
                <a:spcPts val="2642"/>
              </a:lnSpc>
            </a:pPr>
            <a:r>
              <a:rPr b="0" lang="en-US" sz="1890" spc="-38" strike="noStrike">
                <a:solidFill>
                  <a:srgbClr val="ffffff"/>
                </a:solidFill>
                <a:latin typeface="Montserrat Light Bold"/>
                <a:ea typeface="DejaVu Sans"/>
              </a:rPr>
              <a:t>Noor Joomun</a:t>
            </a:r>
            <a:endParaRPr b="0" lang="en-US" sz="1890" spc="-1" strike="noStrike">
              <a:solidFill>
                <a:srgbClr val="000000"/>
              </a:solidFill>
              <a:latin typeface="Arial"/>
            </a:endParaRPr>
          </a:p>
        </p:txBody>
      </p:sp>
      <p:sp>
        <p:nvSpPr>
          <p:cNvPr id="110" name="TextBox 49"/>
          <p:cNvSpPr/>
          <p:nvPr/>
        </p:nvSpPr>
        <p:spPr>
          <a:xfrm>
            <a:off x="11876400" y="3063600"/>
            <a:ext cx="3894120" cy="1079640"/>
          </a:xfrm>
          <a:prstGeom prst="rect">
            <a:avLst/>
          </a:prstGeom>
          <a:noFill/>
          <a:ln w="0">
            <a:noFill/>
          </a:ln>
        </p:spPr>
        <p:style>
          <a:lnRef idx="0"/>
          <a:fillRef idx="0"/>
          <a:effectRef idx="0"/>
          <a:fontRef idx="minor"/>
        </p:style>
        <p:txBody>
          <a:bodyPr lIns="0" rIns="0" tIns="0" bIns="0" anchor="t">
            <a:spAutoFit/>
          </a:bodyPr>
          <a:p>
            <a:pPr>
              <a:lnSpc>
                <a:spcPts val="2126"/>
              </a:lnSpc>
            </a:pPr>
            <a:r>
              <a:rPr b="0" lang="en-US" sz="1520" spc="-1" strike="noStrike">
                <a:solidFill>
                  <a:srgbClr val="ffffff"/>
                </a:solidFill>
                <a:latin typeface="Montserrat Light"/>
                <a:ea typeface="DejaVu Sans"/>
              </a:rPr>
              <a:t>Webmaster at IEEE Middlesex University Student Branch | Final Year Computer Science (System Engineering) Student</a:t>
            </a:r>
            <a:endParaRPr b="0" lang="en-US" sz="1520" spc="-1" strike="noStrike">
              <a:solidFill>
                <a:srgbClr val="000000"/>
              </a:solidFill>
              <a:latin typeface="Arial"/>
            </a:endParaRPr>
          </a:p>
        </p:txBody>
      </p:sp>
      <p:sp>
        <p:nvSpPr>
          <p:cNvPr id="111" name="TextBox 50"/>
          <p:cNvSpPr/>
          <p:nvPr/>
        </p:nvSpPr>
        <p:spPr>
          <a:xfrm>
            <a:off x="4661640" y="2691720"/>
            <a:ext cx="2825640" cy="335520"/>
          </a:xfrm>
          <a:prstGeom prst="rect">
            <a:avLst/>
          </a:prstGeom>
          <a:noFill/>
          <a:ln w="0">
            <a:noFill/>
          </a:ln>
        </p:spPr>
        <p:style>
          <a:lnRef idx="0"/>
          <a:fillRef idx="0"/>
          <a:effectRef idx="0"/>
          <a:fontRef idx="minor"/>
        </p:style>
        <p:txBody>
          <a:bodyPr lIns="0" rIns="0" tIns="0" bIns="0" anchor="t">
            <a:spAutoFit/>
          </a:bodyPr>
          <a:p>
            <a:pPr>
              <a:lnSpc>
                <a:spcPts val="2642"/>
              </a:lnSpc>
            </a:pPr>
            <a:r>
              <a:rPr b="0" lang="en-US" sz="1890" spc="-38" strike="noStrike">
                <a:solidFill>
                  <a:srgbClr val="ffffff"/>
                </a:solidFill>
                <a:latin typeface="Montserrat Light Bold"/>
                <a:ea typeface="DejaVu Sans"/>
              </a:rPr>
              <a:t>Dereck Lam Hon Wah</a:t>
            </a:r>
            <a:endParaRPr b="0" lang="en-US" sz="1890" spc="-1" strike="noStrike">
              <a:solidFill>
                <a:srgbClr val="000000"/>
              </a:solidFill>
              <a:latin typeface="Arial"/>
            </a:endParaRPr>
          </a:p>
        </p:txBody>
      </p:sp>
      <p:sp>
        <p:nvSpPr>
          <p:cNvPr id="112" name="TextBox 51"/>
          <p:cNvSpPr/>
          <p:nvPr/>
        </p:nvSpPr>
        <p:spPr>
          <a:xfrm>
            <a:off x="4661640" y="3063600"/>
            <a:ext cx="3894120" cy="1079640"/>
          </a:xfrm>
          <a:prstGeom prst="rect">
            <a:avLst/>
          </a:prstGeom>
          <a:noFill/>
          <a:ln w="0">
            <a:noFill/>
          </a:ln>
        </p:spPr>
        <p:style>
          <a:lnRef idx="0"/>
          <a:fillRef idx="0"/>
          <a:effectRef idx="0"/>
          <a:fontRef idx="minor"/>
        </p:style>
        <p:txBody>
          <a:bodyPr lIns="0" rIns="0" tIns="0" bIns="0" anchor="t">
            <a:spAutoFit/>
          </a:bodyPr>
          <a:p>
            <a:pPr>
              <a:lnSpc>
                <a:spcPts val="2126"/>
              </a:lnSpc>
            </a:pPr>
            <a:r>
              <a:rPr b="0" lang="en-US" sz="1520" spc="-1" strike="noStrike">
                <a:solidFill>
                  <a:srgbClr val="ffffff"/>
                </a:solidFill>
                <a:latin typeface="Montserrat Light"/>
                <a:ea typeface="DejaVu Sans"/>
              </a:rPr>
              <a:t>Software Engineer | BSc Computer Science (System Engineering) May 2024 | Chairperson of IEEE Middlesex University Mauritius Student Branch </a:t>
            </a:r>
            <a:endParaRPr b="0" lang="en-US" sz="1520" spc="-1" strike="noStrike">
              <a:solidFill>
                <a:srgbClr val="000000"/>
              </a:solidFill>
              <a:latin typeface="Arial"/>
            </a:endParaRPr>
          </a:p>
        </p:txBody>
      </p:sp>
      <p:sp>
        <p:nvSpPr>
          <p:cNvPr id="113" name="TextBox 52"/>
          <p:cNvSpPr/>
          <p:nvPr/>
        </p:nvSpPr>
        <p:spPr>
          <a:xfrm>
            <a:off x="4661640" y="5477400"/>
            <a:ext cx="2825640" cy="335520"/>
          </a:xfrm>
          <a:prstGeom prst="rect">
            <a:avLst/>
          </a:prstGeom>
          <a:noFill/>
          <a:ln w="0">
            <a:noFill/>
          </a:ln>
        </p:spPr>
        <p:style>
          <a:lnRef idx="0"/>
          <a:fillRef idx="0"/>
          <a:effectRef idx="0"/>
          <a:fontRef idx="minor"/>
        </p:style>
        <p:txBody>
          <a:bodyPr lIns="0" rIns="0" tIns="0" bIns="0" anchor="t">
            <a:spAutoFit/>
          </a:bodyPr>
          <a:p>
            <a:pPr>
              <a:lnSpc>
                <a:spcPts val="2642"/>
              </a:lnSpc>
            </a:pPr>
            <a:r>
              <a:rPr b="0" lang="en-US" sz="1890" spc="-38" strike="noStrike">
                <a:solidFill>
                  <a:srgbClr val="ffffff"/>
                </a:solidFill>
                <a:latin typeface="Montserrat Light Bold"/>
                <a:ea typeface="DejaVu Sans"/>
              </a:rPr>
              <a:t>Lakshit Sharma</a:t>
            </a:r>
            <a:endParaRPr b="0" lang="en-US" sz="1890" spc="-1" strike="noStrike">
              <a:solidFill>
                <a:srgbClr val="000000"/>
              </a:solidFill>
              <a:latin typeface="Arial"/>
            </a:endParaRPr>
          </a:p>
        </p:txBody>
      </p:sp>
      <p:sp>
        <p:nvSpPr>
          <p:cNvPr id="114" name="TextBox 53"/>
          <p:cNvSpPr/>
          <p:nvPr/>
        </p:nvSpPr>
        <p:spPr>
          <a:xfrm>
            <a:off x="11876400" y="5477400"/>
            <a:ext cx="2282040" cy="335520"/>
          </a:xfrm>
          <a:prstGeom prst="rect">
            <a:avLst/>
          </a:prstGeom>
          <a:noFill/>
          <a:ln w="0">
            <a:noFill/>
          </a:ln>
        </p:spPr>
        <p:style>
          <a:lnRef idx="0"/>
          <a:fillRef idx="0"/>
          <a:effectRef idx="0"/>
          <a:fontRef idx="minor"/>
        </p:style>
        <p:txBody>
          <a:bodyPr lIns="0" rIns="0" tIns="0" bIns="0" anchor="t">
            <a:spAutoFit/>
          </a:bodyPr>
          <a:p>
            <a:pPr>
              <a:lnSpc>
                <a:spcPts val="2642"/>
              </a:lnSpc>
            </a:pPr>
            <a:r>
              <a:rPr b="0" lang="en-US" sz="1890" spc="-38" strike="noStrike">
                <a:solidFill>
                  <a:srgbClr val="ffffff"/>
                </a:solidFill>
                <a:latin typeface="Montserrat Light Bold"/>
                <a:ea typeface="DejaVu Sans"/>
              </a:rPr>
              <a:t>Annu Radha</a:t>
            </a:r>
            <a:endParaRPr b="0" lang="en-US" sz="1890" spc="-1" strike="noStrike">
              <a:solidFill>
                <a:srgbClr val="000000"/>
              </a:solidFill>
              <a:latin typeface="Arial"/>
            </a:endParaRPr>
          </a:p>
        </p:txBody>
      </p:sp>
      <p:sp>
        <p:nvSpPr>
          <p:cNvPr id="115" name="TextBox 54"/>
          <p:cNvSpPr/>
          <p:nvPr/>
        </p:nvSpPr>
        <p:spPr>
          <a:xfrm>
            <a:off x="11876400" y="5849280"/>
            <a:ext cx="3894120" cy="1079640"/>
          </a:xfrm>
          <a:prstGeom prst="rect">
            <a:avLst/>
          </a:prstGeom>
          <a:noFill/>
          <a:ln w="0">
            <a:noFill/>
          </a:ln>
        </p:spPr>
        <p:style>
          <a:lnRef idx="0"/>
          <a:fillRef idx="0"/>
          <a:effectRef idx="0"/>
          <a:fontRef idx="minor"/>
        </p:style>
        <p:txBody>
          <a:bodyPr lIns="0" rIns="0" tIns="0" bIns="0" anchor="t">
            <a:spAutoFit/>
          </a:bodyPr>
          <a:p>
            <a:pPr>
              <a:lnSpc>
                <a:spcPts val="2126"/>
              </a:lnSpc>
            </a:pPr>
            <a:r>
              <a:rPr b="0" lang="en-US" sz="1520" spc="-1" strike="noStrike">
                <a:solidFill>
                  <a:srgbClr val="ffffff"/>
                </a:solidFill>
                <a:latin typeface="Montserrat Light"/>
                <a:ea typeface="DejaVu Sans"/>
              </a:rPr>
              <a:t>Vice-Chairperson at IET MDX | BSC Computer Science (System Engineering) Student at Middlesex University Mauritius</a:t>
            </a:r>
            <a:endParaRPr b="0" lang="en-US" sz="1520" spc="-1" strike="noStrike">
              <a:solidFill>
                <a:srgbClr val="000000"/>
              </a:solidFill>
              <a:latin typeface="Arial"/>
            </a:endParaRPr>
          </a:p>
        </p:txBody>
      </p:sp>
      <p:sp>
        <p:nvSpPr>
          <p:cNvPr id="116" name="TextBox 55"/>
          <p:cNvSpPr/>
          <p:nvPr/>
        </p:nvSpPr>
        <p:spPr>
          <a:xfrm>
            <a:off x="8373960" y="8147160"/>
            <a:ext cx="3894120" cy="1079640"/>
          </a:xfrm>
          <a:prstGeom prst="rect">
            <a:avLst/>
          </a:prstGeom>
          <a:noFill/>
          <a:ln w="0">
            <a:noFill/>
          </a:ln>
        </p:spPr>
        <p:style>
          <a:lnRef idx="0"/>
          <a:fillRef idx="0"/>
          <a:effectRef idx="0"/>
          <a:fontRef idx="minor"/>
        </p:style>
        <p:txBody>
          <a:bodyPr lIns="0" rIns="0" tIns="0" bIns="0" anchor="t">
            <a:spAutoFit/>
          </a:bodyPr>
          <a:p>
            <a:pPr>
              <a:lnSpc>
                <a:spcPts val="2126"/>
              </a:lnSpc>
            </a:pPr>
            <a:r>
              <a:rPr b="0" lang="en-US" sz="1520" spc="-1" strike="noStrike">
                <a:solidFill>
                  <a:srgbClr val="ffffff"/>
                </a:solidFill>
                <a:latin typeface="Montserrat Light"/>
                <a:ea typeface="DejaVu Sans"/>
              </a:rPr>
              <a:t>Assistant Webmaster at IEEE Middlesex University Student Branch | 2nd Year BSc .Cyber Security and Digital Forensics Student</a:t>
            </a:r>
            <a:endParaRPr b="0" lang="en-US" sz="1520" spc="-1" strike="noStrike">
              <a:solidFill>
                <a:srgbClr val="000000"/>
              </a:solidFill>
              <a:latin typeface="Arial"/>
            </a:endParaRPr>
          </a:p>
        </p:txBody>
      </p:sp>
      <p:sp>
        <p:nvSpPr>
          <p:cNvPr id="117" name="TextBox 56"/>
          <p:cNvSpPr/>
          <p:nvPr/>
        </p:nvSpPr>
        <p:spPr>
          <a:xfrm>
            <a:off x="8373960" y="7725960"/>
            <a:ext cx="2282040" cy="335520"/>
          </a:xfrm>
          <a:prstGeom prst="rect">
            <a:avLst/>
          </a:prstGeom>
          <a:noFill/>
          <a:ln w="0">
            <a:noFill/>
          </a:ln>
        </p:spPr>
        <p:style>
          <a:lnRef idx="0"/>
          <a:fillRef idx="0"/>
          <a:effectRef idx="0"/>
          <a:fontRef idx="minor"/>
        </p:style>
        <p:txBody>
          <a:bodyPr lIns="0" rIns="0" tIns="0" bIns="0" anchor="t">
            <a:spAutoFit/>
          </a:bodyPr>
          <a:p>
            <a:pPr>
              <a:lnSpc>
                <a:spcPts val="2642"/>
              </a:lnSpc>
            </a:pPr>
            <a:r>
              <a:rPr b="0" lang="en-US" sz="1890" spc="-38" strike="noStrike">
                <a:solidFill>
                  <a:srgbClr val="ffffff"/>
                </a:solidFill>
                <a:latin typeface="Montserrat Light Bold"/>
                <a:ea typeface="DejaVu Sans"/>
              </a:rPr>
              <a:t>Haardik Gautam</a:t>
            </a:r>
            <a:endParaRPr b="0" lang="en-US" sz="18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Freeform 2"/>
          <p:cNvSpPr/>
          <p:nvPr/>
        </p:nvSpPr>
        <p:spPr>
          <a:xfrm flipH="1" flipV="1">
            <a:off x="-720" y="-360"/>
            <a:ext cx="18287280" cy="10286280"/>
          </a:xfrm>
          <a:custGeom>
            <a:avLst/>
            <a:gdLst>
              <a:gd name="textAreaLeft" fmla="*/ -360 w 18287280"/>
              <a:gd name="textAreaRight" fmla="*/ 18287640 w 18287280"/>
              <a:gd name="textAreaTop" fmla="*/ 360 h 10286280"/>
              <a:gd name="textAreaBottom" fmla="*/ 10287360 h 10286280"/>
            </a:gdLst>
            <a:ahLst/>
            <a:rect l="textAreaLeft" t="textAreaTop" r="textAreaRight" b="textAreaBottom"/>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119" name="Group 3"/>
          <p:cNvGrpSpPr/>
          <p:nvPr/>
        </p:nvGrpSpPr>
        <p:grpSpPr>
          <a:xfrm>
            <a:off x="222480" y="160560"/>
            <a:ext cx="17770320" cy="9895320"/>
            <a:chOff x="222480" y="160560"/>
            <a:chExt cx="17770320" cy="9895320"/>
          </a:xfrm>
        </p:grpSpPr>
        <p:sp>
          <p:nvSpPr>
            <p:cNvPr id="120" name="Freeform 4"/>
            <p:cNvSpPr/>
            <p:nvPr/>
          </p:nvSpPr>
          <p:spPr>
            <a:xfrm>
              <a:off x="222480" y="232920"/>
              <a:ext cx="17770320" cy="9822960"/>
            </a:xfrm>
            <a:custGeom>
              <a:avLst/>
              <a:gdLst>
                <a:gd name="textAreaLeft" fmla="*/ 0 w 17770320"/>
                <a:gd name="textAreaRight" fmla="*/ 17771040 w 17770320"/>
                <a:gd name="textAreaTop" fmla="*/ 0 h 9822960"/>
                <a:gd name="textAreaBottom" fmla="*/ 9823680 h 9822960"/>
              </a:gdLst>
              <a:ahLst/>
              <a:rect l="textAreaLeft" t="textAreaTop" r="textAreaRight" b="textAreaBottom"/>
              <a:pathLst>
                <a:path w="4680404" h="2587339">
                  <a:moveTo>
                    <a:pt x="0" y="0"/>
                  </a:moveTo>
                  <a:lnTo>
                    <a:pt x="4680404" y="0"/>
                  </a:lnTo>
                  <a:lnTo>
                    <a:pt x="4680404" y="2587339"/>
                  </a:lnTo>
                  <a:lnTo>
                    <a:pt x="0" y="2587339"/>
                  </a:lnTo>
                  <a:close/>
                </a:path>
              </a:pathLst>
            </a:custGeom>
            <a:noFill/>
            <a:ln cap="sq" w="123825">
              <a:solidFill>
                <a:srgbClr val="363636"/>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1" name="TextBox 5"/>
            <p:cNvSpPr/>
            <p:nvPr/>
          </p:nvSpPr>
          <p:spPr>
            <a:xfrm>
              <a:off x="222480" y="16056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122" name="Group 6"/>
          <p:cNvGrpSpPr/>
          <p:nvPr/>
        </p:nvGrpSpPr>
        <p:grpSpPr>
          <a:xfrm>
            <a:off x="1740600" y="2057760"/>
            <a:ext cx="4328280" cy="5651280"/>
            <a:chOff x="1740600" y="2057760"/>
            <a:chExt cx="4328280" cy="5651280"/>
          </a:xfrm>
        </p:grpSpPr>
        <p:pic>
          <p:nvPicPr>
            <p:cNvPr id="123" name="Picture 7" descr=""/>
            <p:cNvPicPr/>
            <p:nvPr/>
          </p:nvPicPr>
          <p:blipFill>
            <a:blip r:embed="rId2"/>
            <a:srcRect l="30106" t="0" r="26957" b="0"/>
            <a:stretch/>
          </p:blipFill>
          <p:spPr>
            <a:xfrm>
              <a:off x="1740600" y="2057760"/>
              <a:ext cx="4328280" cy="5651280"/>
            </a:xfrm>
            <a:prstGeom prst="rect">
              <a:avLst/>
            </a:prstGeom>
            <a:ln w="0">
              <a:noFill/>
            </a:ln>
          </p:spPr>
        </p:pic>
      </p:grpSp>
      <p:grpSp>
        <p:nvGrpSpPr>
          <p:cNvPr id="124" name="Group 8"/>
          <p:cNvGrpSpPr/>
          <p:nvPr/>
        </p:nvGrpSpPr>
        <p:grpSpPr>
          <a:xfrm>
            <a:off x="8488800" y="2210400"/>
            <a:ext cx="7772040" cy="3264840"/>
            <a:chOff x="8488800" y="2210400"/>
            <a:chExt cx="7772040" cy="3264840"/>
          </a:xfrm>
        </p:grpSpPr>
        <p:sp>
          <p:nvSpPr>
            <p:cNvPr id="125" name="Freeform 9"/>
            <p:cNvSpPr/>
            <p:nvPr/>
          </p:nvSpPr>
          <p:spPr>
            <a:xfrm rot="5199000">
              <a:off x="12093120" y="-1166040"/>
              <a:ext cx="330120" cy="7532640"/>
            </a:xfrm>
            <a:custGeom>
              <a:avLst/>
              <a:gdLst>
                <a:gd name="textAreaLeft" fmla="*/ 0 w 330120"/>
                <a:gd name="textAreaRight" fmla="*/ 330840 w 330120"/>
                <a:gd name="textAreaTop" fmla="*/ 0 h 7532640"/>
                <a:gd name="textAreaBottom" fmla="*/ 7533360 h 7532640"/>
              </a:gdLst>
              <a:ahLst/>
              <a:rect l="textAreaLeft" t="textAreaTop" r="textAreaRight" b="textAreaBottom"/>
              <a:pathLst>
                <a:path w="87112" h="1984056">
                  <a:moveTo>
                    <a:pt x="0" y="0"/>
                  </a:moveTo>
                  <a:lnTo>
                    <a:pt x="87112" y="0"/>
                  </a:lnTo>
                  <a:lnTo>
                    <a:pt x="87112" y="1984056"/>
                  </a:lnTo>
                  <a:lnTo>
                    <a:pt x="0" y="1984056"/>
                  </a:lnTo>
                  <a:close/>
                </a:path>
              </a:pathLst>
            </a:custGeom>
            <a:gradFill rotWithShape="0">
              <a:gsLst>
                <a:gs pos="0">
                  <a:srgbClr val="b4b4b4">
                    <a:alpha val="82352"/>
                  </a:srgbClr>
                </a:gs>
                <a:gs pos="100000">
                  <a:srgbClr val="eeeeee">
                    <a:alpha val="70196"/>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6" name="TextBox 10"/>
            <p:cNvSpPr/>
            <p:nvPr/>
          </p:nvSpPr>
          <p:spPr>
            <a:xfrm rot="5199000">
              <a:off x="13051440" y="2263680"/>
              <a:ext cx="308556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127" name="Group 11"/>
          <p:cNvGrpSpPr/>
          <p:nvPr/>
        </p:nvGrpSpPr>
        <p:grpSpPr>
          <a:xfrm>
            <a:off x="-794880" y="-13563720"/>
            <a:ext cx="16846560" cy="17193960"/>
            <a:chOff x="-794880" y="-13563720"/>
            <a:chExt cx="16846560" cy="17193960"/>
          </a:xfrm>
        </p:grpSpPr>
        <p:sp>
          <p:nvSpPr>
            <p:cNvPr id="128" name="Freeform 12"/>
            <p:cNvSpPr/>
            <p:nvPr/>
          </p:nvSpPr>
          <p:spPr>
            <a:xfrm rot="10584000">
              <a:off x="8416800" y="1045800"/>
              <a:ext cx="7572240" cy="1456560"/>
            </a:xfrm>
            <a:custGeom>
              <a:avLst/>
              <a:gdLst>
                <a:gd name="textAreaLeft" fmla="*/ 0 w 7572240"/>
                <a:gd name="textAreaRight" fmla="*/ 7572960 w 7572240"/>
                <a:gd name="textAreaTop" fmla="*/ 0 h 1456560"/>
                <a:gd name="textAreaBottom" fmla="*/ 1457280 h 1456560"/>
              </a:gdLst>
              <a:ahLst/>
              <a:rect l="textAreaLeft" t="textAreaTop" r="textAreaRight" b="textAreaBottom"/>
              <a:pathLst>
                <a:path w="388115" h="74691">
                  <a:moveTo>
                    <a:pt x="0" y="0"/>
                  </a:moveTo>
                  <a:lnTo>
                    <a:pt x="388115" y="0"/>
                  </a:lnTo>
                  <a:lnTo>
                    <a:pt x="388115" y="74691"/>
                  </a:lnTo>
                  <a:lnTo>
                    <a:pt x="0" y="74691"/>
                  </a:lnTo>
                  <a:close/>
                </a:path>
              </a:pathLst>
            </a:custGeom>
            <a:solidFill>
              <a:srgbClr val="393434"/>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29" name="TextBox 13"/>
            <p:cNvSpPr/>
            <p:nvPr/>
          </p:nvSpPr>
          <p:spPr>
            <a:xfrm rot="10584000">
              <a:off x="-300600" y="-13081680"/>
              <a:ext cx="15858720" cy="1623024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130" name="Group 14"/>
          <p:cNvGrpSpPr/>
          <p:nvPr/>
        </p:nvGrpSpPr>
        <p:grpSpPr>
          <a:xfrm>
            <a:off x="169200" y="-11095920"/>
            <a:ext cx="15858720" cy="16230240"/>
            <a:chOff x="169200" y="-11095920"/>
            <a:chExt cx="15858720" cy="16230240"/>
          </a:xfrm>
        </p:grpSpPr>
        <p:sp>
          <p:nvSpPr>
            <p:cNvPr id="131" name="Freeform 15"/>
            <p:cNvSpPr/>
            <p:nvPr/>
          </p:nvSpPr>
          <p:spPr>
            <a:xfrm rot="10800000">
              <a:off x="8455680" y="3178440"/>
              <a:ext cx="7572240" cy="1584360"/>
            </a:xfrm>
            <a:custGeom>
              <a:avLst/>
              <a:gdLst>
                <a:gd name="textAreaLeft" fmla="*/ 0 w 7572240"/>
                <a:gd name="textAreaRight" fmla="*/ 7572960 w 7572240"/>
                <a:gd name="textAreaTop" fmla="*/ 0 h 1584360"/>
                <a:gd name="textAreaBottom" fmla="*/ 1585080 h 1584360"/>
              </a:gdLst>
              <a:ahLst/>
              <a:rect l="textAreaLeft" t="textAreaTop" r="textAreaRight" b="textAreaBottom"/>
              <a:pathLst>
                <a:path w="388115" h="81244">
                  <a:moveTo>
                    <a:pt x="0" y="0"/>
                  </a:moveTo>
                  <a:lnTo>
                    <a:pt x="388115" y="0"/>
                  </a:lnTo>
                  <a:lnTo>
                    <a:pt x="388115" y="81244"/>
                  </a:lnTo>
                  <a:lnTo>
                    <a:pt x="0" y="81244"/>
                  </a:lnTo>
                  <a:close/>
                </a:path>
              </a:pathLst>
            </a:custGeom>
            <a:solidFill>
              <a:srgbClr val="000000"/>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2" name="TextBox 16"/>
            <p:cNvSpPr/>
            <p:nvPr/>
          </p:nvSpPr>
          <p:spPr>
            <a:xfrm rot="10800000">
              <a:off x="169200" y="-11095920"/>
              <a:ext cx="15858720" cy="1623024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133" name="Group 17"/>
          <p:cNvGrpSpPr/>
          <p:nvPr/>
        </p:nvGrpSpPr>
        <p:grpSpPr>
          <a:xfrm>
            <a:off x="8455680" y="4721760"/>
            <a:ext cx="7644600" cy="3085920"/>
            <a:chOff x="8455680" y="4721760"/>
            <a:chExt cx="7644600" cy="3085920"/>
          </a:xfrm>
        </p:grpSpPr>
        <p:sp>
          <p:nvSpPr>
            <p:cNvPr id="134" name="Freeform 18"/>
            <p:cNvSpPr/>
            <p:nvPr/>
          </p:nvSpPr>
          <p:spPr>
            <a:xfrm rot="5400000">
              <a:off x="12043080" y="1134000"/>
              <a:ext cx="397440" cy="7572240"/>
            </a:xfrm>
            <a:custGeom>
              <a:avLst/>
              <a:gdLst>
                <a:gd name="textAreaLeft" fmla="*/ 0 w 397440"/>
                <a:gd name="textAreaRight" fmla="*/ 398160 w 397440"/>
                <a:gd name="textAreaTop" fmla="*/ 0 h 7572240"/>
                <a:gd name="textAreaBottom" fmla="*/ 7572960 h 7572240"/>
              </a:gdLst>
              <a:ahLst/>
              <a:rect l="textAreaLeft" t="textAreaTop" r="textAreaRight" b="textAreaBottom"/>
              <a:pathLst>
                <a:path w="104858" h="1994503">
                  <a:moveTo>
                    <a:pt x="0" y="0"/>
                  </a:moveTo>
                  <a:lnTo>
                    <a:pt x="104858" y="0"/>
                  </a:lnTo>
                  <a:lnTo>
                    <a:pt x="104858" y="1994503"/>
                  </a:lnTo>
                  <a:lnTo>
                    <a:pt x="0" y="1994503"/>
                  </a:lnTo>
                  <a:close/>
                </a:path>
              </a:pathLst>
            </a:custGeom>
            <a:gradFill rotWithShape="0">
              <a:gsLst>
                <a:gs pos="0">
                  <a:srgbClr val="b4b4b4">
                    <a:alpha val="82352"/>
                  </a:srgbClr>
                </a:gs>
                <a:gs pos="100000">
                  <a:srgbClr val="eeeeee">
                    <a:alpha val="70196"/>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5" name="TextBox 19"/>
            <p:cNvSpPr/>
            <p:nvPr/>
          </p:nvSpPr>
          <p:spPr>
            <a:xfrm rot="5400000">
              <a:off x="12978720" y="4686120"/>
              <a:ext cx="308556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136" name="Group 20"/>
          <p:cNvGrpSpPr/>
          <p:nvPr/>
        </p:nvGrpSpPr>
        <p:grpSpPr>
          <a:xfrm>
            <a:off x="-876240" y="-9000720"/>
            <a:ext cx="17038800" cy="17381160"/>
            <a:chOff x="-876240" y="-9000720"/>
            <a:chExt cx="17038800" cy="17381160"/>
          </a:xfrm>
        </p:grpSpPr>
        <p:sp>
          <p:nvSpPr>
            <p:cNvPr id="137" name="Freeform 21"/>
            <p:cNvSpPr/>
            <p:nvPr/>
          </p:nvSpPr>
          <p:spPr>
            <a:xfrm rot="10540200">
              <a:off x="8508960" y="5403960"/>
              <a:ext cx="7572240" cy="1695960"/>
            </a:xfrm>
            <a:custGeom>
              <a:avLst/>
              <a:gdLst>
                <a:gd name="textAreaLeft" fmla="*/ 0 w 7572240"/>
                <a:gd name="textAreaRight" fmla="*/ 7572960 w 7572240"/>
                <a:gd name="textAreaTop" fmla="*/ 0 h 1695960"/>
                <a:gd name="textAreaBottom" fmla="*/ 1696680 h 1695960"/>
              </a:gdLst>
              <a:ahLst/>
              <a:rect l="textAreaLeft" t="textAreaTop" r="textAreaRight" b="textAreaBottom"/>
              <a:pathLst>
                <a:path w="388115" h="86965">
                  <a:moveTo>
                    <a:pt x="0" y="0"/>
                  </a:moveTo>
                  <a:lnTo>
                    <a:pt x="388115" y="0"/>
                  </a:lnTo>
                  <a:lnTo>
                    <a:pt x="388115" y="86965"/>
                  </a:lnTo>
                  <a:lnTo>
                    <a:pt x="0" y="86965"/>
                  </a:lnTo>
                  <a:close/>
                </a:path>
              </a:pathLst>
            </a:custGeom>
            <a:solidFill>
              <a:srgbClr val="36363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38" name="TextBox 22"/>
            <p:cNvSpPr/>
            <p:nvPr/>
          </p:nvSpPr>
          <p:spPr>
            <a:xfrm rot="10540200">
              <a:off x="-286200" y="-8425080"/>
              <a:ext cx="15858720" cy="1623024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139" name="Group 23"/>
          <p:cNvGrpSpPr/>
          <p:nvPr/>
        </p:nvGrpSpPr>
        <p:grpSpPr>
          <a:xfrm>
            <a:off x="8508960" y="9257760"/>
            <a:ext cx="7644600" cy="3085920"/>
            <a:chOff x="8508960" y="9257760"/>
            <a:chExt cx="7644600" cy="3085920"/>
          </a:xfrm>
        </p:grpSpPr>
        <p:sp>
          <p:nvSpPr>
            <p:cNvPr id="140" name="Freeform 24"/>
            <p:cNvSpPr/>
            <p:nvPr/>
          </p:nvSpPr>
          <p:spPr>
            <a:xfrm rot="5400000">
              <a:off x="12096360" y="5670000"/>
              <a:ext cx="397440" cy="7572240"/>
            </a:xfrm>
            <a:custGeom>
              <a:avLst/>
              <a:gdLst>
                <a:gd name="textAreaLeft" fmla="*/ 0 w 397440"/>
                <a:gd name="textAreaRight" fmla="*/ 398160 w 397440"/>
                <a:gd name="textAreaTop" fmla="*/ 0 h 7572240"/>
                <a:gd name="textAreaBottom" fmla="*/ 7572960 h 7572240"/>
              </a:gdLst>
              <a:ahLst/>
              <a:rect l="textAreaLeft" t="textAreaTop" r="textAreaRight" b="textAreaBottom"/>
              <a:pathLst>
                <a:path w="104858" h="1994503">
                  <a:moveTo>
                    <a:pt x="0" y="0"/>
                  </a:moveTo>
                  <a:lnTo>
                    <a:pt x="104858" y="0"/>
                  </a:lnTo>
                  <a:lnTo>
                    <a:pt x="104858" y="1994503"/>
                  </a:lnTo>
                  <a:lnTo>
                    <a:pt x="0" y="1994503"/>
                  </a:lnTo>
                  <a:close/>
                </a:path>
              </a:pathLst>
            </a:custGeom>
            <a:gradFill rotWithShape="0">
              <a:gsLst>
                <a:gs pos="0">
                  <a:srgbClr val="b4b4b4">
                    <a:alpha val="82352"/>
                  </a:srgbClr>
                </a:gs>
                <a:gs pos="100000">
                  <a:srgbClr val="eeeeee">
                    <a:alpha val="70196"/>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1" name="TextBox 25"/>
            <p:cNvSpPr/>
            <p:nvPr/>
          </p:nvSpPr>
          <p:spPr>
            <a:xfrm rot="5400000">
              <a:off x="13032000" y="9222120"/>
              <a:ext cx="308556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142" name="Group 26"/>
          <p:cNvGrpSpPr/>
          <p:nvPr/>
        </p:nvGrpSpPr>
        <p:grpSpPr>
          <a:xfrm>
            <a:off x="222480" y="-6600240"/>
            <a:ext cx="15858720" cy="16230240"/>
            <a:chOff x="222480" y="-6600240"/>
            <a:chExt cx="15858720" cy="16230240"/>
          </a:xfrm>
        </p:grpSpPr>
        <p:sp>
          <p:nvSpPr>
            <p:cNvPr id="143" name="Freeform 27"/>
            <p:cNvSpPr/>
            <p:nvPr/>
          </p:nvSpPr>
          <p:spPr>
            <a:xfrm rot="10800000">
              <a:off x="8508960" y="7674120"/>
              <a:ext cx="7572240" cy="1584360"/>
            </a:xfrm>
            <a:custGeom>
              <a:avLst/>
              <a:gdLst>
                <a:gd name="textAreaLeft" fmla="*/ 0 w 7572240"/>
                <a:gd name="textAreaRight" fmla="*/ 7572960 w 7572240"/>
                <a:gd name="textAreaTop" fmla="*/ 0 h 1584360"/>
                <a:gd name="textAreaBottom" fmla="*/ 1585080 h 1584360"/>
              </a:gdLst>
              <a:ahLst/>
              <a:rect l="textAreaLeft" t="textAreaTop" r="textAreaRight" b="textAreaBottom"/>
              <a:pathLst>
                <a:path w="388115" h="81244">
                  <a:moveTo>
                    <a:pt x="0" y="0"/>
                  </a:moveTo>
                  <a:lnTo>
                    <a:pt x="388115" y="0"/>
                  </a:lnTo>
                  <a:lnTo>
                    <a:pt x="388115" y="81244"/>
                  </a:lnTo>
                  <a:lnTo>
                    <a:pt x="0" y="81244"/>
                  </a:lnTo>
                  <a:close/>
                </a:path>
              </a:pathLst>
            </a:custGeom>
            <a:solidFill>
              <a:srgbClr val="393434"/>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4" name="TextBox 28"/>
            <p:cNvSpPr/>
            <p:nvPr/>
          </p:nvSpPr>
          <p:spPr>
            <a:xfrm rot="10800000">
              <a:off x="222480" y="-6600240"/>
              <a:ext cx="15858720" cy="1623024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sp>
        <p:nvSpPr>
          <p:cNvPr id="145" name="TextBox 29"/>
          <p:cNvSpPr/>
          <p:nvPr/>
        </p:nvSpPr>
        <p:spPr>
          <a:xfrm>
            <a:off x="1740600" y="8013960"/>
            <a:ext cx="4814280" cy="1585440"/>
          </a:xfrm>
          <a:prstGeom prst="rect">
            <a:avLst/>
          </a:prstGeom>
          <a:noFill/>
          <a:ln w="0">
            <a:noFill/>
          </a:ln>
        </p:spPr>
        <p:style>
          <a:lnRef idx="0"/>
          <a:fillRef idx="0"/>
          <a:effectRef idx="0"/>
          <a:fontRef idx="minor"/>
        </p:style>
        <p:txBody>
          <a:bodyPr lIns="0" rIns="0" tIns="0" bIns="0" anchor="t">
            <a:spAutoFit/>
          </a:bodyPr>
          <a:p>
            <a:pPr>
              <a:lnSpc>
                <a:spcPts val="2497"/>
              </a:lnSpc>
              <a:tabLst>
                <a:tab algn="l" pos="0"/>
              </a:tabLst>
            </a:pPr>
            <a:r>
              <a:rPr b="0" lang="en-US" sz="1810" spc="171" strike="noStrike">
                <a:solidFill>
                  <a:srgbClr val="231f20"/>
                </a:solidFill>
                <a:latin typeface="Montserrat Light"/>
                <a:ea typeface="DejaVu Sans"/>
              </a:rPr>
              <a:t>Sharma,a 21 year-old student faces challenges to meet his girlfriend Annu due to Traffic Congestions and feel unsafe on the road</a:t>
            </a:r>
            <a:endParaRPr b="0" lang="en-US" sz="1810" spc="-1" strike="noStrike">
              <a:solidFill>
                <a:srgbClr val="000000"/>
              </a:solidFill>
              <a:latin typeface="Arial"/>
            </a:endParaRPr>
          </a:p>
        </p:txBody>
      </p:sp>
      <p:grpSp>
        <p:nvGrpSpPr>
          <p:cNvPr id="146" name="Group 30"/>
          <p:cNvGrpSpPr/>
          <p:nvPr/>
        </p:nvGrpSpPr>
        <p:grpSpPr>
          <a:xfrm>
            <a:off x="1164600" y="539280"/>
            <a:ext cx="5764320" cy="2454120"/>
            <a:chOff x="1164600" y="539280"/>
            <a:chExt cx="5764320" cy="2454120"/>
          </a:xfrm>
        </p:grpSpPr>
        <p:grpSp>
          <p:nvGrpSpPr>
            <p:cNvPr id="147" name="Group 31"/>
            <p:cNvGrpSpPr/>
            <p:nvPr/>
          </p:nvGrpSpPr>
          <p:grpSpPr>
            <a:xfrm>
              <a:off x="1254600" y="539280"/>
              <a:ext cx="5527440" cy="2454120"/>
              <a:chOff x="1254600" y="539280"/>
              <a:chExt cx="5527440" cy="2454120"/>
            </a:xfrm>
          </p:grpSpPr>
          <p:sp>
            <p:nvSpPr>
              <p:cNvPr id="148" name="Freeform 32"/>
              <p:cNvSpPr/>
              <p:nvPr/>
            </p:nvSpPr>
            <p:spPr>
              <a:xfrm>
                <a:off x="1254600" y="595800"/>
                <a:ext cx="5527440" cy="1177560"/>
              </a:xfrm>
              <a:custGeom>
                <a:avLst/>
                <a:gdLst>
                  <a:gd name="textAreaLeft" fmla="*/ 0 w 5527440"/>
                  <a:gd name="textAreaRight" fmla="*/ 5528160 w 5527440"/>
                  <a:gd name="textAreaTop" fmla="*/ 0 h 1177560"/>
                  <a:gd name="textAreaBottom" fmla="*/ 1178280 h 1177560"/>
                </a:gdLst>
                <a:ahLst/>
                <a:rect l="textAreaLeft" t="textAreaTop" r="textAreaRight" b="textAreaBottom"/>
                <a:pathLst>
                  <a:path w="1873216" h="399239">
                    <a:moveTo>
                      <a:pt x="0" y="0"/>
                    </a:moveTo>
                    <a:lnTo>
                      <a:pt x="1873216" y="0"/>
                    </a:lnTo>
                    <a:lnTo>
                      <a:pt x="1873216" y="399239"/>
                    </a:lnTo>
                    <a:lnTo>
                      <a:pt x="0" y="399239"/>
                    </a:lnTo>
                    <a:close/>
                  </a:path>
                </a:pathLst>
              </a:custGeom>
              <a:solidFill>
                <a:srgbClr val="36363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49" name="TextBox 33"/>
              <p:cNvSpPr/>
              <p:nvPr/>
            </p:nvSpPr>
            <p:spPr>
              <a:xfrm>
                <a:off x="1254600" y="539280"/>
                <a:ext cx="2397960" cy="245412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sp>
          <p:nvSpPr>
            <p:cNvPr id="150" name="TextBox 34"/>
            <p:cNvSpPr/>
            <p:nvPr/>
          </p:nvSpPr>
          <p:spPr>
            <a:xfrm>
              <a:off x="1164600" y="753840"/>
              <a:ext cx="5764320" cy="848160"/>
            </a:xfrm>
            <a:prstGeom prst="rect">
              <a:avLst/>
            </a:prstGeom>
            <a:noFill/>
            <a:ln w="0">
              <a:noFill/>
            </a:ln>
          </p:spPr>
          <p:style>
            <a:lnRef idx="0"/>
            <a:fillRef idx="0"/>
            <a:effectRef idx="0"/>
            <a:fontRef idx="minor"/>
          </p:style>
          <p:txBody>
            <a:bodyPr lIns="0" rIns="0" tIns="0" bIns="0" anchor="t">
              <a:spAutoFit/>
            </a:bodyPr>
            <a:p>
              <a:pPr algn="ctr">
                <a:lnSpc>
                  <a:spcPts val="6681"/>
                </a:lnSpc>
                <a:tabLst>
                  <a:tab algn="l" pos="0"/>
                </a:tabLst>
              </a:pPr>
              <a:r>
                <a:rPr b="0" lang="en-US" sz="4840" spc="32" strike="noStrike">
                  <a:solidFill>
                    <a:srgbClr val="ffffff"/>
                  </a:solidFill>
                  <a:latin typeface="Archivo Black"/>
                  <a:ea typeface="DejaVu Sans"/>
                </a:rPr>
                <a:t>MEET SHARMA</a:t>
              </a:r>
              <a:endParaRPr b="0" lang="en-US" sz="4840" spc="-1" strike="noStrike">
                <a:solidFill>
                  <a:srgbClr val="000000"/>
                </a:solidFill>
                <a:latin typeface="Arial"/>
              </a:endParaRPr>
            </a:p>
          </p:txBody>
        </p:sp>
      </p:grpSp>
      <p:sp>
        <p:nvSpPr>
          <p:cNvPr id="151" name="TextBox 35"/>
          <p:cNvSpPr/>
          <p:nvPr/>
        </p:nvSpPr>
        <p:spPr>
          <a:xfrm rot="21384000">
            <a:off x="9822960" y="1301400"/>
            <a:ext cx="4940280" cy="774360"/>
          </a:xfrm>
          <a:prstGeom prst="rect">
            <a:avLst/>
          </a:prstGeom>
          <a:noFill/>
          <a:ln w="0">
            <a:noFill/>
          </a:ln>
        </p:spPr>
        <p:style>
          <a:lnRef idx="0"/>
          <a:fillRef idx="0"/>
          <a:effectRef idx="0"/>
          <a:fontRef idx="minor"/>
        </p:style>
        <p:txBody>
          <a:bodyPr lIns="0" rIns="0" tIns="0" bIns="0" anchor="t">
            <a:spAutoFit/>
          </a:bodyPr>
          <a:p>
            <a:pPr algn="ctr">
              <a:lnSpc>
                <a:spcPts val="3050"/>
              </a:lnSpc>
              <a:tabLst>
                <a:tab algn="l" pos="0"/>
              </a:tabLst>
            </a:pPr>
            <a:r>
              <a:rPr b="1" lang="en-US" sz="2210" spc="211" strike="noStrike">
                <a:solidFill>
                  <a:srgbClr val="ffffff"/>
                </a:solidFill>
                <a:latin typeface="Montserrat Light Bold"/>
                <a:ea typeface="DejaVu Sans"/>
              </a:rPr>
              <a:t>17,038</a:t>
            </a:r>
            <a:r>
              <a:rPr b="0" lang="en-US" sz="2210" spc="211" strike="noStrike">
                <a:solidFill>
                  <a:srgbClr val="ffffff"/>
                </a:solidFill>
                <a:latin typeface="Montserrat Light Bold"/>
                <a:ea typeface="DejaVu Sans"/>
              </a:rPr>
              <a:t> </a:t>
            </a:r>
            <a:r>
              <a:rPr b="0" lang="en-US" sz="2210" spc="211" strike="noStrike">
                <a:solidFill>
                  <a:srgbClr val="ffffff"/>
                </a:solidFill>
                <a:latin typeface="Montserrat Light"/>
                <a:ea typeface="DejaVu Sans"/>
              </a:rPr>
              <a:t>road accident during the first semester of 2023</a:t>
            </a:r>
            <a:endParaRPr b="0" lang="en-US" sz="2210" spc="-1" strike="noStrike">
              <a:solidFill>
                <a:srgbClr val="000000"/>
              </a:solidFill>
              <a:latin typeface="Arial"/>
            </a:endParaRPr>
          </a:p>
        </p:txBody>
      </p:sp>
      <p:sp>
        <p:nvSpPr>
          <p:cNvPr id="152" name="TextBox 36"/>
          <p:cNvSpPr/>
          <p:nvPr/>
        </p:nvSpPr>
        <p:spPr>
          <a:xfrm rot="21325800">
            <a:off x="8713440" y="5618880"/>
            <a:ext cx="7039080" cy="1161720"/>
          </a:xfrm>
          <a:prstGeom prst="rect">
            <a:avLst/>
          </a:prstGeom>
          <a:noFill/>
          <a:ln w="0">
            <a:noFill/>
          </a:ln>
        </p:spPr>
        <p:style>
          <a:lnRef idx="0"/>
          <a:fillRef idx="0"/>
          <a:effectRef idx="0"/>
          <a:fontRef idx="minor"/>
        </p:style>
        <p:txBody>
          <a:bodyPr lIns="0" rIns="0" tIns="0" bIns="0" anchor="t">
            <a:spAutoFit/>
          </a:bodyPr>
          <a:p>
            <a:pPr algn="ctr">
              <a:lnSpc>
                <a:spcPts val="3050"/>
              </a:lnSpc>
              <a:tabLst>
                <a:tab algn="l" pos="0"/>
              </a:tabLst>
            </a:pPr>
            <a:r>
              <a:rPr b="0" lang="en-US" sz="2210" spc="211" strike="noStrike">
                <a:solidFill>
                  <a:srgbClr val="ffffff"/>
                </a:solidFill>
                <a:latin typeface="Montserrat Light"/>
                <a:ea typeface="DejaVu Sans"/>
              </a:rPr>
              <a:t> </a:t>
            </a:r>
            <a:r>
              <a:rPr b="0" lang="en-US" sz="2210" spc="211" strike="noStrike">
                <a:solidFill>
                  <a:srgbClr val="ffffff"/>
                </a:solidFill>
                <a:latin typeface="Montserrat Light"/>
                <a:ea typeface="DejaVu Sans"/>
              </a:rPr>
              <a:t>End of December 2022, </a:t>
            </a:r>
            <a:r>
              <a:rPr b="1" lang="en-US" sz="2210" spc="211" strike="noStrike">
                <a:solidFill>
                  <a:srgbClr val="ffffff"/>
                </a:solidFill>
                <a:latin typeface="Montserrat Light Bold"/>
                <a:ea typeface="DejaVu Sans"/>
              </a:rPr>
              <a:t>648,176</a:t>
            </a:r>
            <a:r>
              <a:rPr b="0" lang="en-US" sz="2210" spc="211" strike="noStrike">
                <a:solidFill>
                  <a:srgbClr val="ffffff"/>
                </a:solidFill>
                <a:latin typeface="Montserrat Light Bold"/>
                <a:ea typeface="DejaVu Sans"/>
              </a:rPr>
              <a:t> vehicles</a:t>
            </a:r>
            <a:r>
              <a:rPr b="0" lang="en-US" sz="2210" spc="211" strike="noStrike">
                <a:solidFill>
                  <a:srgbClr val="ffffff"/>
                </a:solidFill>
                <a:latin typeface="Montserrat Light"/>
                <a:ea typeface="DejaVu Sans"/>
              </a:rPr>
              <a:t> were registered at the National Land Transport Authority (NTA)</a:t>
            </a:r>
            <a:endParaRPr b="0" lang="en-US" sz="2210" spc="-1" strike="noStrike">
              <a:solidFill>
                <a:srgbClr val="000000"/>
              </a:solidFill>
              <a:latin typeface="Arial"/>
            </a:endParaRPr>
          </a:p>
        </p:txBody>
      </p:sp>
      <p:sp>
        <p:nvSpPr>
          <p:cNvPr id="153" name="TextBox 37"/>
          <p:cNvSpPr/>
          <p:nvPr/>
        </p:nvSpPr>
        <p:spPr>
          <a:xfrm rot="76800">
            <a:off x="9519480" y="3463920"/>
            <a:ext cx="5834160" cy="1162080"/>
          </a:xfrm>
          <a:prstGeom prst="rect">
            <a:avLst/>
          </a:prstGeom>
          <a:noFill/>
          <a:ln w="0">
            <a:noFill/>
          </a:ln>
        </p:spPr>
        <p:style>
          <a:lnRef idx="0"/>
          <a:fillRef idx="0"/>
          <a:effectRef idx="0"/>
          <a:fontRef idx="minor"/>
        </p:style>
        <p:txBody>
          <a:bodyPr lIns="0" rIns="0" tIns="0" bIns="0" anchor="t">
            <a:spAutoFit/>
          </a:bodyPr>
          <a:p>
            <a:pPr algn="ctr">
              <a:lnSpc>
                <a:spcPts val="3050"/>
              </a:lnSpc>
              <a:tabLst>
                <a:tab algn="l" pos="0"/>
              </a:tabLst>
            </a:pPr>
            <a:r>
              <a:rPr b="1" lang="en-US" sz="2210" spc="211" strike="noStrike">
                <a:solidFill>
                  <a:srgbClr val="ffffff"/>
                </a:solidFill>
                <a:latin typeface="Montserrat Light Bold"/>
                <a:ea typeface="DejaVu Sans"/>
              </a:rPr>
              <a:t>INCREASE</a:t>
            </a:r>
            <a:r>
              <a:rPr b="0" lang="en-US" sz="2210" spc="211" strike="noStrike">
                <a:solidFill>
                  <a:srgbClr val="ffffff"/>
                </a:solidFill>
                <a:latin typeface="Montserrat Light Bold"/>
                <a:ea typeface="DejaVu Sans"/>
              </a:rPr>
              <a:t> </a:t>
            </a:r>
            <a:r>
              <a:rPr b="0" lang="en-US" sz="2210" spc="211" strike="noStrike">
                <a:solidFill>
                  <a:srgbClr val="ffffff"/>
                </a:solidFill>
                <a:latin typeface="Montserrat Light"/>
                <a:ea typeface="DejaVu Sans"/>
              </a:rPr>
              <a:t>in</a:t>
            </a:r>
            <a:r>
              <a:rPr b="0" lang="en-US" sz="2210" spc="211" strike="noStrike">
                <a:solidFill>
                  <a:srgbClr val="ffffff"/>
                </a:solidFill>
                <a:latin typeface="Montserrat Light Bold"/>
                <a:ea typeface="DejaVu Sans"/>
              </a:rPr>
              <a:t> </a:t>
            </a:r>
            <a:r>
              <a:rPr b="0" lang="en-US" sz="2210" spc="211" strike="noStrike">
                <a:solidFill>
                  <a:srgbClr val="ffffff"/>
                </a:solidFill>
                <a:latin typeface="Montserrat Light"/>
                <a:ea typeface="DejaVu Sans"/>
              </a:rPr>
              <a:t>road accident by </a:t>
            </a:r>
            <a:r>
              <a:rPr b="0" lang="en-US" sz="2210" spc="211" strike="noStrike">
                <a:solidFill>
                  <a:srgbClr val="ffffff"/>
                </a:solidFill>
                <a:latin typeface="Montserrat Light Bold"/>
                <a:ea typeface="DejaVu Sans"/>
              </a:rPr>
              <a:t>0.5%</a:t>
            </a:r>
            <a:r>
              <a:rPr b="0" lang="en-US" sz="2210" spc="211" strike="noStrike">
                <a:solidFill>
                  <a:srgbClr val="ffffff"/>
                </a:solidFill>
                <a:latin typeface="Montserrat Light"/>
                <a:ea typeface="DejaVu Sans"/>
              </a:rPr>
              <a:t> during the first semester of 2023</a:t>
            </a:r>
            <a:endParaRPr b="0" lang="en-US" sz="2210" spc="-1" strike="noStrike">
              <a:solidFill>
                <a:srgbClr val="000000"/>
              </a:solidFill>
              <a:latin typeface="Arial"/>
            </a:endParaRPr>
          </a:p>
        </p:txBody>
      </p:sp>
      <p:sp>
        <p:nvSpPr>
          <p:cNvPr id="154" name="TextBox 38"/>
          <p:cNvSpPr/>
          <p:nvPr/>
        </p:nvSpPr>
        <p:spPr>
          <a:xfrm>
            <a:off x="8775000" y="8004240"/>
            <a:ext cx="7039080" cy="774360"/>
          </a:xfrm>
          <a:prstGeom prst="rect">
            <a:avLst/>
          </a:prstGeom>
          <a:noFill/>
          <a:ln w="0">
            <a:noFill/>
          </a:ln>
        </p:spPr>
        <p:style>
          <a:lnRef idx="0"/>
          <a:fillRef idx="0"/>
          <a:effectRef idx="0"/>
          <a:fontRef idx="minor"/>
        </p:style>
        <p:txBody>
          <a:bodyPr lIns="0" rIns="0" tIns="0" bIns="0" anchor="t">
            <a:spAutoFit/>
          </a:bodyPr>
          <a:p>
            <a:pPr algn="ctr">
              <a:lnSpc>
                <a:spcPts val="3050"/>
              </a:lnSpc>
              <a:tabLst>
                <a:tab algn="l" pos="0"/>
              </a:tabLst>
            </a:pPr>
            <a:r>
              <a:rPr b="1" lang="en-US" sz="2210" spc="211" strike="noStrike">
                <a:solidFill>
                  <a:srgbClr val="ffffff"/>
                </a:solidFill>
                <a:latin typeface="Montserrat Light Bold"/>
                <a:ea typeface="DejaVu Sans"/>
              </a:rPr>
              <a:t>Increase</a:t>
            </a:r>
            <a:r>
              <a:rPr b="0" lang="en-US" sz="2210" spc="211" strike="noStrike">
                <a:solidFill>
                  <a:srgbClr val="ffffff"/>
                </a:solidFill>
                <a:latin typeface="Montserrat Light"/>
                <a:ea typeface="DejaVu Sans"/>
              </a:rPr>
              <a:t> of 25,188 or +4.0% compared at the end of December 2021</a:t>
            </a:r>
            <a:endParaRPr b="0" lang="en-US" sz="2210" spc="-1" strike="noStrike">
              <a:solidFill>
                <a:srgbClr val="000000"/>
              </a:solidFill>
              <a:latin typeface="Arial"/>
            </a:endParaRPr>
          </a:p>
        </p:txBody>
      </p:sp>
      <p:grpSp>
        <p:nvGrpSpPr>
          <p:cNvPr id="155" name="Group 39"/>
          <p:cNvGrpSpPr/>
          <p:nvPr/>
        </p:nvGrpSpPr>
        <p:grpSpPr>
          <a:xfrm>
            <a:off x="8598600" y="6789600"/>
            <a:ext cx="7821360" cy="3321360"/>
            <a:chOff x="8598600" y="6789600"/>
            <a:chExt cx="7821360" cy="3321360"/>
          </a:xfrm>
        </p:grpSpPr>
        <p:sp>
          <p:nvSpPr>
            <p:cNvPr id="156" name="Freeform 40"/>
            <p:cNvSpPr/>
            <p:nvPr/>
          </p:nvSpPr>
          <p:spPr>
            <a:xfrm rot="5133000">
              <a:off x="12201120" y="3485160"/>
              <a:ext cx="330120" cy="7532640"/>
            </a:xfrm>
            <a:custGeom>
              <a:avLst/>
              <a:gdLst>
                <a:gd name="textAreaLeft" fmla="*/ 0 w 330120"/>
                <a:gd name="textAreaRight" fmla="*/ 330840 w 330120"/>
                <a:gd name="textAreaTop" fmla="*/ 0 h 7532640"/>
                <a:gd name="textAreaBottom" fmla="*/ 7533360 h 7532640"/>
              </a:gdLst>
              <a:ahLst/>
              <a:rect l="textAreaLeft" t="textAreaTop" r="textAreaRight" b="textAreaBottom"/>
              <a:pathLst>
                <a:path w="87112" h="1984056">
                  <a:moveTo>
                    <a:pt x="0" y="0"/>
                  </a:moveTo>
                  <a:lnTo>
                    <a:pt x="87112" y="0"/>
                  </a:lnTo>
                  <a:lnTo>
                    <a:pt x="87112" y="1984056"/>
                  </a:lnTo>
                  <a:lnTo>
                    <a:pt x="0" y="1984056"/>
                  </a:lnTo>
                  <a:close/>
                </a:path>
              </a:pathLst>
            </a:custGeom>
            <a:gradFill rotWithShape="0">
              <a:gsLst>
                <a:gs pos="0">
                  <a:srgbClr val="b4b4b4">
                    <a:alpha val="82352"/>
                  </a:srgbClr>
                </a:gs>
                <a:gs pos="100000">
                  <a:srgbClr val="eeeeee">
                    <a:alpha val="70196"/>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7" name="TextBox 41"/>
            <p:cNvSpPr/>
            <p:nvPr/>
          </p:nvSpPr>
          <p:spPr>
            <a:xfrm rot="5133000">
              <a:off x="13183200" y="6871320"/>
              <a:ext cx="308556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Freeform 2"/>
          <p:cNvSpPr/>
          <p:nvPr/>
        </p:nvSpPr>
        <p:spPr>
          <a:xfrm flipH="1" flipV="1">
            <a:off x="-720" y="-360"/>
            <a:ext cx="18287280" cy="10286280"/>
          </a:xfrm>
          <a:custGeom>
            <a:avLst/>
            <a:gdLst>
              <a:gd name="textAreaLeft" fmla="*/ -360 w 18287280"/>
              <a:gd name="textAreaRight" fmla="*/ 18287640 w 18287280"/>
              <a:gd name="textAreaTop" fmla="*/ 360 h 10286280"/>
              <a:gd name="textAreaBottom" fmla="*/ 10287360 h 10286280"/>
            </a:gdLst>
            <a:ahLst/>
            <a:rect l="textAreaLeft" t="textAreaTop" r="textAreaRight" b="textAreaBottom"/>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159" name="Group 3"/>
          <p:cNvGrpSpPr/>
          <p:nvPr/>
        </p:nvGrpSpPr>
        <p:grpSpPr>
          <a:xfrm>
            <a:off x="-5013720" y="832320"/>
            <a:ext cx="19353960" cy="6485040"/>
            <a:chOff x="-5013720" y="832320"/>
            <a:chExt cx="19353960" cy="6485040"/>
          </a:xfrm>
        </p:grpSpPr>
        <p:sp>
          <p:nvSpPr>
            <p:cNvPr id="160" name="Freeform 4"/>
            <p:cNvSpPr/>
            <p:nvPr/>
          </p:nvSpPr>
          <p:spPr>
            <a:xfrm>
              <a:off x="-5013720" y="1028880"/>
              <a:ext cx="19353960" cy="2257200"/>
            </a:xfrm>
            <a:custGeom>
              <a:avLst/>
              <a:gdLst>
                <a:gd name="textAreaLeft" fmla="*/ 0 w 19353960"/>
                <a:gd name="textAreaRight" fmla="*/ 19354680 w 19353960"/>
                <a:gd name="textAreaTop" fmla="*/ 0 h 2257200"/>
                <a:gd name="textAreaBottom" fmla="*/ 2257920 h 2257200"/>
              </a:gdLst>
              <a:ahLst/>
              <a:rect l="textAreaLeft" t="textAreaTop" r="textAreaRight" b="textAreaBottom"/>
              <a:pathLst>
                <a:path w="1876002" h="218865">
                  <a:moveTo>
                    <a:pt x="1672802" y="0"/>
                  </a:moveTo>
                  <a:lnTo>
                    <a:pt x="0" y="0"/>
                  </a:lnTo>
                  <a:lnTo>
                    <a:pt x="203200" y="218865"/>
                  </a:lnTo>
                  <a:lnTo>
                    <a:pt x="1876002" y="218865"/>
                  </a:lnTo>
                  <a:lnTo>
                    <a:pt x="1672802" y="0"/>
                  </a:lnTo>
                  <a:close/>
                </a:path>
              </a:pathLst>
            </a:custGeom>
            <a:solidFill>
              <a:srgbClr val="01010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61" name="TextBox 5"/>
            <p:cNvSpPr/>
            <p:nvPr/>
          </p:nvSpPr>
          <p:spPr>
            <a:xfrm>
              <a:off x="-3965760" y="832320"/>
              <a:ext cx="6288480" cy="648504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sp>
        <p:nvSpPr>
          <p:cNvPr id="162" name="Freeform 7"/>
          <p:cNvSpPr/>
          <p:nvPr/>
        </p:nvSpPr>
        <p:spPr>
          <a:xfrm>
            <a:off x="1028880" y="4338720"/>
            <a:ext cx="735480" cy="635760"/>
          </a:xfrm>
          <a:custGeom>
            <a:avLst/>
            <a:gdLst>
              <a:gd name="textAreaLeft" fmla="*/ 0 w 735480"/>
              <a:gd name="textAreaRight" fmla="*/ 736200 w 735480"/>
              <a:gd name="textAreaTop" fmla="*/ 0 h 635760"/>
              <a:gd name="textAreaBottom" fmla="*/ 636480 h 635760"/>
            </a:gdLst>
            <a:ahLst/>
            <a:rect l="textAreaLeft" t="textAreaTop" r="textAreaRight" b="textAreaBottom"/>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a:ln w="0">
            <a:noFill/>
          </a:ln>
        </p:spPr>
        <p:style>
          <a:lnRef idx="0"/>
          <a:fillRef idx="0"/>
          <a:effectRef idx="0"/>
          <a:fontRef idx="minor"/>
        </p:style>
        <p:txBody>
          <a:bodyPr lIns="90000" rIns="90000" tIns="45000" bIns="45000" anchor="t">
            <a:noAutofit/>
          </a:bodyPr>
          <a:p>
            <a:pPr algn="ctr">
              <a:lnSpc>
                <a:spcPts val="4113"/>
              </a:lnSpc>
              <a:tabLst>
                <a:tab algn="l" pos="0"/>
              </a:tabLst>
            </a:pPr>
            <a:r>
              <a:rPr b="0" lang="en-US" sz="2980" spc="24" strike="noStrike">
                <a:solidFill>
                  <a:srgbClr val="ffffff"/>
                </a:solidFill>
                <a:latin typeface="Montserrat Classic Bold"/>
                <a:ea typeface="DejaVu Sans"/>
              </a:rPr>
              <a:t>01</a:t>
            </a:r>
            <a:endParaRPr b="0" lang="en-US" sz="2980" spc="-1" strike="noStrike">
              <a:solidFill>
                <a:srgbClr val="ffffff"/>
              </a:solidFill>
              <a:latin typeface="Arial"/>
            </a:endParaRPr>
          </a:p>
        </p:txBody>
      </p:sp>
      <p:sp>
        <p:nvSpPr>
          <p:cNvPr id="163" name="TextBox 8"/>
          <p:cNvSpPr/>
          <p:nvPr/>
        </p:nvSpPr>
        <p:spPr>
          <a:xfrm>
            <a:off x="1028880" y="4085640"/>
            <a:ext cx="3085560" cy="3338640"/>
          </a:xfrm>
          <a:prstGeom prst="rect">
            <a:avLst/>
          </a:prstGeom>
          <a:noFill/>
          <a:ln w="0">
            <a:noFill/>
          </a:ln>
        </p:spPr>
        <p:style>
          <a:lnRef idx="0"/>
          <a:fillRef idx="0"/>
          <a:effectRef idx="0"/>
          <a:fontRef idx="minor"/>
        </p:style>
        <p:txBody>
          <a:bodyPr lIns="50760" rIns="50760" tIns="50760" bIns="50760" anchor="t">
            <a:noAutofit/>
          </a:bodyPr>
          <a:p>
            <a:pPr algn="ctr">
              <a:lnSpc>
                <a:spcPts val="4113"/>
              </a:lnSpc>
              <a:tabLst>
                <a:tab algn="l" pos="0"/>
              </a:tabLst>
            </a:pPr>
            <a:endParaRPr b="0" lang="en-US" sz="1800" spc="-1" strike="noStrike">
              <a:solidFill>
                <a:srgbClr val="000000"/>
              </a:solidFill>
              <a:latin typeface="Arial"/>
              <a:ea typeface="DejaVu Sans"/>
            </a:endParaRPr>
          </a:p>
        </p:txBody>
      </p:sp>
      <p:grpSp>
        <p:nvGrpSpPr>
          <p:cNvPr id="164" name="Group 9"/>
          <p:cNvGrpSpPr/>
          <p:nvPr/>
        </p:nvGrpSpPr>
        <p:grpSpPr>
          <a:xfrm>
            <a:off x="916920" y="3125160"/>
            <a:ext cx="5688360" cy="790560"/>
            <a:chOff x="916920" y="3125160"/>
            <a:chExt cx="5688360" cy="790560"/>
          </a:xfrm>
        </p:grpSpPr>
        <p:sp>
          <p:nvSpPr>
            <p:cNvPr id="165" name="Freeform 10"/>
            <p:cNvSpPr/>
            <p:nvPr/>
          </p:nvSpPr>
          <p:spPr>
            <a:xfrm>
              <a:off x="916920" y="3148920"/>
              <a:ext cx="5688360" cy="274680"/>
            </a:xfrm>
            <a:custGeom>
              <a:avLst/>
              <a:gdLst>
                <a:gd name="textAreaLeft" fmla="*/ 0 w 5688360"/>
                <a:gd name="textAreaRight" fmla="*/ 5689080 w 5688360"/>
                <a:gd name="textAreaTop" fmla="*/ 0 h 274680"/>
                <a:gd name="textAreaBottom" fmla="*/ 275400 h 274680"/>
              </a:gdLst>
              <a:ahLst/>
              <a:rect l="textAreaLeft" t="textAreaTop" r="textAreaRight" b="textAreaBottom"/>
              <a:pathLst>
                <a:path w="4519796" h="218865">
                  <a:moveTo>
                    <a:pt x="4316596" y="0"/>
                  </a:moveTo>
                  <a:lnTo>
                    <a:pt x="0" y="0"/>
                  </a:lnTo>
                  <a:lnTo>
                    <a:pt x="203200" y="218865"/>
                  </a:lnTo>
                  <a:lnTo>
                    <a:pt x="4519796" y="218865"/>
                  </a:lnTo>
                  <a:lnTo>
                    <a:pt x="4316596" y="0"/>
                  </a:lnTo>
                  <a:close/>
                </a:path>
              </a:pathLst>
            </a:custGeom>
            <a:solidFill>
              <a:srgbClr val="727070"/>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6" name="TextBox 11"/>
            <p:cNvSpPr/>
            <p:nvPr/>
          </p:nvSpPr>
          <p:spPr>
            <a:xfrm>
              <a:off x="1044720" y="3125160"/>
              <a:ext cx="766440" cy="790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sp>
        <p:nvSpPr>
          <p:cNvPr id="167" name="Freeform 13"/>
          <p:cNvSpPr/>
          <p:nvPr/>
        </p:nvSpPr>
        <p:spPr>
          <a:xfrm>
            <a:off x="1028880" y="5365800"/>
            <a:ext cx="735480" cy="662040"/>
          </a:xfrm>
          <a:custGeom>
            <a:avLst/>
            <a:gdLst>
              <a:gd name="textAreaLeft" fmla="*/ 0 w 735480"/>
              <a:gd name="textAreaRight" fmla="*/ 736200 w 735480"/>
              <a:gd name="textAreaTop" fmla="*/ 0 h 662040"/>
              <a:gd name="textAreaBottom" fmla="*/ 662760 h 662040"/>
            </a:gdLst>
            <a:ahLst/>
            <a:rect l="textAreaLeft" t="textAreaTop" r="textAreaRight" b="textAreaBottom"/>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68" name="TextBox 14"/>
          <p:cNvSpPr/>
          <p:nvPr/>
        </p:nvSpPr>
        <p:spPr>
          <a:xfrm>
            <a:off x="1028880" y="5112720"/>
            <a:ext cx="3085560" cy="3338640"/>
          </a:xfrm>
          <a:prstGeom prst="rect">
            <a:avLst/>
          </a:prstGeom>
          <a:noFill/>
          <a:ln w="0">
            <a:noFill/>
          </a:ln>
        </p:spPr>
        <p:style>
          <a:lnRef idx="0"/>
          <a:fillRef idx="0"/>
          <a:effectRef idx="0"/>
          <a:fontRef idx="minor"/>
        </p:style>
        <p:txBody>
          <a:bodyPr lIns="50760" rIns="50760" tIns="50760" bIns="50760" anchor="t">
            <a:noAutofit/>
          </a:bodyPr>
          <a:p>
            <a:pPr algn="ctr">
              <a:lnSpc>
                <a:spcPts val="4113"/>
              </a:lnSpc>
              <a:tabLst>
                <a:tab algn="l" pos="0"/>
              </a:tabLst>
            </a:pPr>
            <a:endParaRPr b="0" lang="en-US" sz="1800" spc="-1" strike="noStrike">
              <a:solidFill>
                <a:srgbClr val="000000"/>
              </a:solidFill>
              <a:latin typeface="Arial"/>
              <a:ea typeface="DejaVu Sans"/>
            </a:endParaRPr>
          </a:p>
        </p:txBody>
      </p:sp>
      <p:sp>
        <p:nvSpPr>
          <p:cNvPr id="169" name="Freeform 16"/>
          <p:cNvSpPr/>
          <p:nvPr/>
        </p:nvSpPr>
        <p:spPr>
          <a:xfrm>
            <a:off x="1028880" y="6409800"/>
            <a:ext cx="735480" cy="662040"/>
          </a:xfrm>
          <a:custGeom>
            <a:avLst/>
            <a:gdLst>
              <a:gd name="textAreaLeft" fmla="*/ 0 w 735480"/>
              <a:gd name="textAreaRight" fmla="*/ 736200 w 735480"/>
              <a:gd name="textAreaTop" fmla="*/ 0 h 662040"/>
              <a:gd name="textAreaBottom" fmla="*/ 662760 h 662040"/>
            </a:gdLst>
            <a:ahLst/>
            <a:rect l="textAreaLeft" t="textAreaTop" r="textAreaRight" b="textAreaBottom"/>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0" name="TextBox 17"/>
          <p:cNvSpPr/>
          <p:nvPr/>
        </p:nvSpPr>
        <p:spPr>
          <a:xfrm>
            <a:off x="1028880" y="6156720"/>
            <a:ext cx="3085560" cy="3338640"/>
          </a:xfrm>
          <a:prstGeom prst="rect">
            <a:avLst/>
          </a:prstGeom>
          <a:noFill/>
          <a:ln w="0">
            <a:noFill/>
          </a:ln>
        </p:spPr>
        <p:style>
          <a:lnRef idx="0"/>
          <a:fillRef idx="0"/>
          <a:effectRef idx="0"/>
          <a:fontRef idx="minor"/>
        </p:style>
        <p:txBody>
          <a:bodyPr lIns="50760" rIns="50760" tIns="50760" bIns="50760" anchor="t">
            <a:noAutofit/>
          </a:bodyPr>
          <a:p>
            <a:pPr algn="ctr">
              <a:lnSpc>
                <a:spcPts val="4113"/>
              </a:lnSpc>
              <a:tabLst>
                <a:tab algn="l" pos="0"/>
              </a:tabLst>
            </a:pPr>
            <a:endParaRPr b="0" lang="en-US" sz="1800" spc="-1" strike="noStrike">
              <a:solidFill>
                <a:srgbClr val="000000"/>
              </a:solidFill>
              <a:latin typeface="Arial"/>
              <a:ea typeface="DejaVu Sans"/>
            </a:endParaRPr>
          </a:p>
        </p:txBody>
      </p:sp>
      <p:grpSp>
        <p:nvGrpSpPr>
          <p:cNvPr id="171" name="Group 18"/>
          <p:cNvGrpSpPr/>
          <p:nvPr/>
        </p:nvGrpSpPr>
        <p:grpSpPr>
          <a:xfrm>
            <a:off x="12085560" y="-227880"/>
            <a:ext cx="9533160" cy="3194280"/>
            <a:chOff x="12085560" y="-227880"/>
            <a:chExt cx="9533160" cy="3194280"/>
          </a:xfrm>
        </p:grpSpPr>
        <p:sp>
          <p:nvSpPr>
            <p:cNvPr id="172" name="Freeform 19"/>
            <p:cNvSpPr/>
            <p:nvPr/>
          </p:nvSpPr>
          <p:spPr>
            <a:xfrm>
              <a:off x="12085560" y="-131400"/>
              <a:ext cx="9533160" cy="1111680"/>
            </a:xfrm>
            <a:custGeom>
              <a:avLst/>
              <a:gdLst>
                <a:gd name="textAreaLeft" fmla="*/ 0 w 9533160"/>
                <a:gd name="textAreaRight" fmla="*/ 9533880 w 9533160"/>
                <a:gd name="textAreaTop" fmla="*/ 0 h 1111680"/>
                <a:gd name="textAreaBottom" fmla="*/ 1112400 h 1111680"/>
              </a:gdLst>
              <a:ahLst/>
              <a:rect l="textAreaLeft" t="textAreaTop" r="textAreaRight" b="textAreaBottom"/>
              <a:pathLst>
                <a:path w="1876002" h="218865">
                  <a:moveTo>
                    <a:pt x="1672802" y="0"/>
                  </a:moveTo>
                  <a:lnTo>
                    <a:pt x="0" y="0"/>
                  </a:lnTo>
                  <a:lnTo>
                    <a:pt x="203200" y="218865"/>
                  </a:lnTo>
                  <a:lnTo>
                    <a:pt x="1876002" y="218865"/>
                  </a:lnTo>
                  <a:lnTo>
                    <a:pt x="1672802" y="0"/>
                  </a:lnTo>
                  <a:close/>
                </a:path>
              </a:pathLst>
            </a:custGeom>
            <a:solidFill>
              <a:srgbClr val="36363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73" name="TextBox 20"/>
            <p:cNvSpPr/>
            <p:nvPr/>
          </p:nvSpPr>
          <p:spPr>
            <a:xfrm>
              <a:off x="12601800" y="-227880"/>
              <a:ext cx="3097440" cy="319428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sp>
        <p:nvSpPr>
          <p:cNvPr id="174" name="AutoShape 21"/>
          <p:cNvSpPr/>
          <p:nvPr/>
        </p:nvSpPr>
        <p:spPr>
          <a:xfrm>
            <a:off x="-715320" y="961920"/>
            <a:ext cx="12921120" cy="360"/>
          </a:xfrm>
          <a:prstGeom prst="line">
            <a:avLst/>
          </a:prstGeom>
          <a:ln w="38100">
            <a:solidFill>
              <a:srgbClr val="000000"/>
            </a:solidFill>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175" name="Freeform 22"/>
          <p:cNvSpPr/>
          <p:nvPr/>
        </p:nvSpPr>
        <p:spPr>
          <a:xfrm>
            <a:off x="8595720" y="3528000"/>
            <a:ext cx="5744160" cy="3230640"/>
          </a:xfrm>
          <a:custGeom>
            <a:avLst/>
            <a:gdLst>
              <a:gd name="textAreaLeft" fmla="*/ 0 w 5744160"/>
              <a:gd name="textAreaRight" fmla="*/ 5744880 w 5744160"/>
              <a:gd name="textAreaTop" fmla="*/ 0 h 3230640"/>
              <a:gd name="textAreaBottom" fmla="*/ 3231360 h 3230640"/>
            </a:gdLst>
            <a:ahLst/>
            <a:rect l="textAreaLeft" t="textAreaTop" r="textAreaRight" b="textAreaBottom"/>
            <a:pathLst>
              <a:path w="5744935" h="3231241">
                <a:moveTo>
                  <a:pt x="0" y="0"/>
                </a:moveTo>
                <a:lnTo>
                  <a:pt x="5744935" y="0"/>
                </a:lnTo>
                <a:lnTo>
                  <a:pt x="5744935" y="3231242"/>
                </a:lnTo>
                <a:lnTo>
                  <a:pt x="0" y="323124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6" name="Freeform 23"/>
          <p:cNvSpPr/>
          <p:nvPr/>
        </p:nvSpPr>
        <p:spPr>
          <a:xfrm>
            <a:off x="8955720" y="6643080"/>
            <a:ext cx="5384160" cy="3028320"/>
          </a:xfrm>
          <a:custGeom>
            <a:avLst/>
            <a:gdLst>
              <a:gd name="textAreaLeft" fmla="*/ 0 w 5384160"/>
              <a:gd name="textAreaRight" fmla="*/ 5384880 w 5384160"/>
              <a:gd name="textAreaTop" fmla="*/ 0 h 3028320"/>
              <a:gd name="textAreaBottom" fmla="*/ 3029040 h 3028320"/>
            </a:gdLst>
            <a:ahLst/>
            <a:rect l="textAreaLeft" t="textAreaTop" r="textAreaRight" b="textAreaBottom"/>
            <a:pathLst>
              <a:path w="5384905" h="3029009">
                <a:moveTo>
                  <a:pt x="0" y="0"/>
                </a:moveTo>
                <a:lnTo>
                  <a:pt x="5384905" y="0"/>
                </a:lnTo>
                <a:lnTo>
                  <a:pt x="5384905" y="3029009"/>
                </a:lnTo>
                <a:lnTo>
                  <a:pt x="0" y="3029009"/>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7" name="Freeform 24"/>
          <p:cNvSpPr/>
          <p:nvPr/>
        </p:nvSpPr>
        <p:spPr>
          <a:xfrm>
            <a:off x="12709440" y="3886200"/>
            <a:ext cx="5251680" cy="3484800"/>
          </a:xfrm>
          <a:custGeom>
            <a:avLst/>
            <a:gdLst>
              <a:gd name="textAreaLeft" fmla="*/ 0 w 5251680"/>
              <a:gd name="textAreaRight" fmla="*/ 5252400 w 5251680"/>
              <a:gd name="textAreaTop" fmla="*/ 0 h 3484800"/>
              <a:gd name="textAreaBottom" fmla="*/ 3485520 h 3484800"/>
            </a:gdLst>
            <a:ahLst/>
            <a:rect l="textAreaLeft" t="textAreaTop" r="textAreaRight" b="textAreaBottom"/>
            <a:pathLst>
              <a:path w="5252379" h="3485670">
                <a:moveTo>
                  <a:pt x="0" y="0"/>
                </a:moveTo>
                <a:lnTo>
                  <a:pt x="5252379" y="0"/>
                </a:lnTo>
                <a:lnTo>
                  <a:pt x="5252379" y="3485670"/>
                </a:lnTo>
                <a:lnTo>
                  <a:pt x="0" y="3485670"/>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8" name="TextBox 25"/>
          <p:cNvSpPr/>
          <p:nvPr/>
        </p:nvSpPr>
        <p:spPr>
          <a:xfrm>
            <a:off x="1923120" y="4479840"/>
            <a:ext cx="6346080" cy="352080"/>
          </a:xfrm>
          <a:prstGeom prst="rect">
            <a:avLst/>
          </a:prstGeom>
          <a:noFill/>
          <a:ln w="0">
            <a:noFill/>
          </a:ln>
        </p:spPr>
        <p:style>
          <a:lnRef idx="0"/>
          <a:fillRef idx="0"/>
          <a:effectRef idx="0"/>
          <a:fontRef idx="minor"/>
        </p:style>
        <p:txBody>
          <a:bodyPr lIns="0" rIns="0" tIns="0" bIns="0" anchor="t">
            <a:spAutoFit/>
          </a:bodyPr>
          <a:p>
            <a:pPr>
              <a:lnSpc>
                <a:spcPts val="2775"/>
              </a:lnSpc>
              <a:tabLst>
                <a:tab algn="l" pos="0"/>
              </a:tabLst>
            </a:pPr>
            <a:r>
              <a:rPr b="0" lang="en-US" sz="2010" spc="191" strike="noStrike">
                <a:solidFill>
                  <a:srgbClr val="231f20"/>
                </a:solidFill>
                <a:latin typeface="Montserrat Light"/>
                <a:ea typeface="DejaVu Sans"/>
              </a:rPr>
              <a:t>Traffic Congestion</a:t>
            </a:r>
            <a:endParaRPr b="0" lang="en-US" sz="2010" spc="-1" strike="noStrike">
              <a:solidFill>
                <a:srgbClr val="000000"/>
              </a:solidFill>
              <a:latin typeface="Arial"/>
            </a:endParaRPr>
          </a:p>
        </p:txBody>
      </p:sp>
      <p:sp>
        <p:nvSpPr>
          <p:cNvPr id="179" name="TextBox 26"/>
          <p:cNvSpPr/>
          <p:nvPr/>
        </p:nvSpPr>
        <p:spPr>
          <a:xfrm>
            <a:off x="1663920" y="1725480"/>
            <a:ext cx="9307440" cy="831240"/>
          </a:xfrm>
          <a:prstGeom prst="rect">
            <a:avLst/>
          </a:prstGeom>
          <a:noFill/>
          <a:ln w="0">
            <a:noFill/>
          </a:ln>
        </p:spPr>
        <p:style>
          <a:lnRef idx="0"/>
          <a:fillRef idx="0"/>
          <a:effectRef idx="0"/>
          <a:fontRef idx="minor"/>
        </p:style>
        <p:txBody>
          <a:bodyPr lIns="0" rIns="0" tIns="0" bIns="0" anchor="t">
            <a:spAutoFit/>
          </a:bodyPr>
          <a:p>
            <a:pPr algn="ctr">
              <a:lnSpc>
                <a:spcPts val="6548"/>
              </a:lnSpc>
              <a:tabLst>
                <a:tab algn="l" pos="0"/>
              </a:tabLst>
            </a:pPr>
            <a:r>
              <a:rPr b="0" lang="en-US" sz="4750" spc="32" strike="noStrike">
                <a:solidFill>
                  <a:srgbClr val="ffffff"/>
                </a:solidFill>
                <a:latin typeface="Archivo Black"/>
                <a:ea typeface="DejaVu Sans"/>
              </a:rPr>
              <a:t>PROBLEM ANALYSIS</a:t>
            </a:r>
            <a:endParaRPr b="0" lang="en-US" sz="4750" spc="-1" strike="noStrike">
              <a:solidFill>
                <a:srgbClr val="000000"/>
              </a:solidFill>
              <a:latin typeface="Arial"/>
            </a:endParaRPr>
          </a:p>
        </p:txBody>
      </p:sp>
      <p:sp>
        <p:nvSpPr>
          <p:cNvPr id="180" name="TextBox 27"/>
          <p:cNvSpPr/>
          <p:nvPr/>
        </p:nvSpPr>
        <p:spPr>
          <a:xfrm>
            <a:off x="1883160" y="5337360"/>
            <a:ext cx="6346080" cy="704520"/>
          </a:xfrm>
          <a:prstGeom prst="rect">
            <a:avLst/>
          </a:prstGeom>
          <a:noFill/>
          <a:ln w="0">
            <a:noFill/>
          </a:ln>
        </p:spPr>
        <p:style>
          <a:lnRef idx="0"/>
          <a:fillRef idx="0"/>
          <a:effectRef idx="0"/>
          <a:fontRef idx="minor"/>
        </p:style>
        <p:txBody>
          <a:bodyPr lIns="0" rIns="0" tIns="0" bIns="0" anchor="t">
            <a:spAutoFit/>
          </a:bodyPr>
          <a:p>
            <a:pPr>
              <a:lnSpc>
                <a:spcPts val="2775"/>
              </a:lnSpc>
              <a:tabLst>
                <a:tab algn="l" pos="0"/>
              </a:tabLst>
            </a:pPr>
            <a:r>
              <a:rPr b="0" lang="en-US" sz="2010" spc="191" strike="noStrike">
                <a:solidFill>
                  <a:srgbClr val="231f20"/>
                </a:solidFill>
                <a:latin typeface="Montserrat Light"/>
                <a:ea typeface="DejaVu Sans"/>
              </a:rPr>
              <a:t>Inefficient Traffic and Public Transport Route Management Systems</a:t>
            </a:r>
            <a:endParaRPr b="0" lang="en-US" sz="2010" spc="-1" strike="noStrike">
              <a:solidFill>
                <a:srgbClr val="000000"/>
              </a:solidFill>
              <a:latin typeface="Arial"/>
            </a:endParaRPr>
          </a:p>
        </p:txBody>
      </p:sp>
      <p:sp>
        <p:nvSpPr>
          <p:cNvPr id="181" name="TextBox 28"/>
          <p:cNvSpPr/>
          <p:nvPr/>
        </p:nvSpPr>
        <p:spPr>
          <a:xfrm>
            <a:off x="1883160" y="6381360"/>
            <a:ext cx="6346080" cy="704520"/>
          </a:xfrm>
          <a:prstGeom prst="rect">
            <a:avLst/>
          </a:prstGeom>
          <a:noFill/>
          <a:ln w="0">
            <a:noFill/>
          </a:ln>
        </p:spPr>
        <p:style>
          <a:lnRef idx="0"/>
          <a:fillRef idx="0"/>
          <a:effectRef idx="0"/>
          <a:fontRef idx="minor"/>
        </p:style>
        <p:txBody>
          <a:bodyPr lIns="0" rIns="0" tIns="0" bIns="0" anchor="t">
            <a:spAutoFit/>
          </a:bodyPr>
          <a:p>
            <a:pPr>
              <a:lnSpc>
                <a:spcPts val="2775"/>
              </a:lnSpc>
              <a:tabLst>
                <a:tab algn="l" pos="0"/>
              </a:tabLst>
            </a:pPr>
            <a:r>
              <a:rPr b="0" lang="en-US" sz="2010" spc="191" strike="noStrike">
                <a:solidFill>
                  <a:srgbClr val="231f20"/>
                </a:solidFill>
                <a:latin typeface="Montserrat Light"/>
                <a:ea typeface="DejaVu Sans"/>
              </a:rPr>
              <a:t>Lack of Driver's Safety Features in Current Mobile Apps</a:t>
            </a:r>
            <a:endParaRPr b="0" lang="en-US" sz="2010" spc="-1" strike="noStrike">
              <a:solidFill>
                <a:srgbClr val="000000"/>
              </a:solidFill>
              <a:latin typeface="Arial"/>
            </a:endParaRPr>
          </a:p>
        </p:txBody>
      </p:sp>
      <p:sp>
        <p:nvSpPr>
          <p:cNvPr id="182" name="Freeform 30"/>
          <p:cNvSpPr/>
          <p:nvPr/>
        </p:nvSpPr>
        <p:spPr>
          <a:xfrm>
            <a:off x="1028880" y="7463160"/>
            <a:ext cx="735480" cy="662040"/>
          </a:xfrm>
          <a:custGeom>
            <a:avLst/>
            <a:gdLst>
              <a:gd name="textAreaLeft" fmla="*/ 0 w 735480"/>
              <a:gd name="textAreaRight" fmla="*/ 736200 w 735480"/>
              <a:gd name="textAreaTop" fmla="*/ 0 h 662040"/>
              <a:gd name="textAreaBottom" fmla="*/ 662760 h 662040"/>
            </a:gdLst>
            <a:ahLst/>
            <a:rect l="textAreaLeft" t="textAreaTop" r="textAreaRight" b="textAreaBottom"/>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a:ln w="0">
            <a:noFill/>
          </a:ln>
        </p:spPr>
        <p:style>
          <a:lnRef idx="0"/>
          <a:fillRef idx="0"/>
          <a:effectRef idx="0"/>
          <a:fontRef idx="minor"/>
        </p:style>
        <p:txBody>
          <a:bodyPr lIns="90000" rIns="90000" tIns="45000" bIns="45000" anchor="t">
            <a:noAutofit/>
          </a:bodyPr>
          <a:p>
            <a:pPr algn="ctr">
              <a:lnSpc>
                <a:spcPts val="4113"/>
              </a:lnSpc>
              <a:tabLst>
                <a:tab algn="l" pos="0"/>
              </a:tabLst>
            </a:pPr>
            <a:r>
              <a:rPr b="0" lang="en-US" sz="2980" spc="24" strike="noStrike">
                <a:solidFill>
                  <a:srgbClr val="ffffff"/>
                </a:solidFill>
                <a:latin typeface="Montserrat Classic Bold"/>
                <a:ea typeface="DejaVu Sans"/>
              </a:rPr>
              <a:t>04</a:t>
            </a:r>
            <a:endParaRPr b="0" lang="en-US" sz="2980" spc="-1" strike="noStrike">
              <a:solidFill>
                <a:srgbClr val="ffffff"/>
              </a:solidFill>
              <a:latin typeface="Arial"/>
            </a:endParaRPr>
          </a:p>
        </p:txBody>
      </p:sp>
      <p:sp>
        <p:nvSpPr>
          <p:cNvPr id="183" name="TextBox 31"/>
          <p:cNvSpPr/>
          <p:nvPr/>
        </p:nvSpPr>
        <p:spPr>
          <a:xfrm>
            <a:off x="1028880" y="7210080"/>
            <a:ext cx="3085560" cy="3338640"/>
          </a:xfrm>
          <a:prstGeom prst="rect">
            <a:avLst/>
          </a:prstGeom>
          <a:noFill/>
          <a:ln w="0">
            <a:noFill/>
          </a:ln>
        </p:spPr>
        <p:style>
          <a:lnRef idx="0"/>
          <a:fillRef idx="0"/>
          <a:effectRef idx="0"/>
          <a:fontRef idx="minor"/>
        </p:style>
        <p:txBody>
          <a:bodyPr lIns="50760" rIns="50760" tIns="50760" bIns="50760" anchor="t">
            <a:noAutofit/>
          </a:bodyPr>
          <a:p>
            <a:pPr algn="ctr">
              <a:lnSpc>
                <a:spcPts val="4113"/>
              </a:lnSpc>
              <a:tabLst>
                <a:tab algn="l" pos="0"/>
              </a:tabLst>
            </a:pPr>
            <a:endParaRPr b="0" lang="en-US" sz="1800" spc="-1" strike="noStrike">
              <a:solidFill>
                <a:srgbClr val="000000"/>
              </a:solidFill>
              <a:latin typeface="Arial"/>
              <a:ea typeface="DejaVu Sans"/>
            </a:endParaRPr>
          </a:p>
        </p:txBody>
      </p:sp>
      <p:sp>
        <p:nvSpPr>
          <p:cNvPr id="184" name="TextBox 32"/>
          <p:cNvSpPr/>
          <p:nvPr/>
        </p:nvSpPr>
        <p:spPr>
          <a:xfrm>
            <a:off x="1883160" y="7648920"/>
            <a:ext cx="6346080" cy="352080"/>
          </a:xfrm>
          <a:prstGeom prst="rect">
            <a:avLst/>
          </a:prstGeom>
          <a:noFill/>
          <a:ln w="0">
            <a:noFill/>
          </a:ln>
        </p:spPr>
        <p:style>
          <a:lnRef idx="0"/>
          <a:fillRef idx="0"/>
          <a:effectRef idx="0"/>
          <a:fontRef idx="minor"/>
        </p:style>
        <p:txBody>
          <a:bodyPr lIns="0" rIns="0" tIns="0" bIns="0" anchor="t">
            <a:spAutoFit/>
          </a:bodyPr>
          <a:p>
            <a:pPr>
              <a:lnSpc>
                <a:spcPts val="2775"/>
              </a:lnSpc>
              <a:tabLst>
                <a:tab algn="l" pos="0"/>
              </a:tabLst>
            </a:pPr>
            <a:r>
              <a:rPr b="0" lang="en-US" sz="2010" spc="191" strike="noStrike">
                <a:solidFill>
                  <a:srgbClr val="231f20"/>
                </a:solidFill>
                <a:latin typeface="Montserrat Light"/>
                <a:ea typeface="DejaVu Sans"/>
              </a:rPr>
              <a:t>Road Safety Concerns</a:t>
            </a:r>
            <a:endParaRPr b="0" lang="en-US" sz="2010" spc="-1" strike="noStrike">
              <a:solidFill>
                <a:srgbClr val="000000"/>
              </a:solidFill>
              <a:latin typeface="Arial"/>
            </a:endParaRPr>
          </a:p>
        </p:txBody>
      </p:sp>
      <p:sp>
        <p:nvSpPr>
          <p:cNvPr id="185" name="Freeform 34"/>
          <p:cNvSpPr/>
          <p:nvPr/>
        </p:nvSpPr>
        <p:spPr>
          <a:xfrm>
            <a:off x="1028880" y="8516520"/>
            <a:ext cx="735480" cy="662040"/>
          </a:xfrm>
          <a:custGeom>
            <a:avLst/>
            <a:gdLst>
              <a:gd name="textAreaLeft" fmla="*/ 0 w 735480"/>
              <a:gd name="textAreaRight" fmla="*/ 736200 w 735480"/>
              <a:gd name="textAreaTop" fmla="*/ 0 h 662040"/>
              <a:gd name="textAreaBottom" fmla="*/ 662760 h 662040"/>
            </a:gdLst>
            <a:ahLst/>
            <a:rect l="textAreaLeft" t="textAreaTop" r="textAreaRight" b="textAreaBottom"/>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a:ln w="0">
            <a:noFill/>
          </a:ln>
        </p:spPr>
        <p:style>
          <a:lnRef idx="0"/>
          <a:fillRef idx="0"/>
          <a:effectRef idx="0"/>
          <a:fontRef idx="minor"/>
        </p:style>
        <p:txBody>
          <a:bodyPr lIns="90000" rIns="90000" tIns="45000" bIns="45000" anchor="t">
            <a:noAutofit/>
          </a:bodyPr>
          <a:p>
            <a:pPr algn="ctr">
              <a:lnSpc>
                <a:spcPts val="4113"/>
              </a:lnSpc>
              <a:tabLst>
                <a:tab algn="l" pos="0"/>
              </a:tabLst>
            </a:pPr>
            <a:r>
              <a:rPr b="0" lang="en-US" sz="2980" spc="24" strike="noStrike">
                <a:solidFill>
                  <a:srgbClr val="ffffff"/>
                </a:solidFill>
                <a:latin typeface="Montserrat Classic Bold"/>
                <a:ea typeface="DejaVu Sans"/>
              </a:rPr>
              <a:t>05</a:t>
            </a:r>
            <a:endParaRPr b="0" lang="en-US" sz="2980" spc="-1" strike="noStrike">
              <a:solidFill>
                <a:srgbClr val="ffffff"/>
              </a:solidFill>
              <a:latin typeface="Arial"/>
            </a:endParaRPr>
          </a:p>
        </p:txBody>
      </p:sp>
      <p:sp>
        <p:nvSpPr>
          <p:cNvPr id="186" name="TextBox 35"/>
          <p:cNvSpPr/>
          <p:nvPr/>
        </p:nvSpPr>
        <p:spPr>
          <a:xfrm>
            <a:off x="1028880" y="8263440"/>
            <a:ext cx="3085560" cy="3338640"/>
          </a:xfrm>
          <a:prstGeom prst="rect">
            <a:avLst/>
          </a:prstGeom>
          <a:noFill/>
          <a:ln w="0">
            <a:noFill/>
          </a:ln>
        </p:spPr>
        <p:style>
          <a:lnRef idx="0"/>
          <a:fillRef idx="0"/>
          <a:effectRef idx="0"/>
          <a:fontRef idx="minor"/>
        </p:style>
        <p:txBody>
          <a:bodyPr lIns="50760" rIns="50760" tIns="50760" bIns="50760" anchor="t">
            <a:noAutofit/>
          </a:bodyPr>
          <a:p>
            <a:pPr algn="ctr">
              <a:lnSpc>
                <a:spcPts val="4113"/>
              </a:lnSpc>
              <a:tabLst>
                <a:tab algn="l" pos="0"/>
              </a:tabLst>
            </a:pPr>
            <a:endParaRPr b="0" lang="en-US" sz="1800" spc="-1" strike="noStrike">
              <a:solidFill>
                <a:srgbClr val="000000"/>
              </a:solidFill>
              <a:latin typeface="Arial"/>
              <a:ea typeface="DejaVu Sans"/>
            </a:endParaRPr>
          </a:p>
        </p:txBody>
      </p:sp>
      <p:sp>
        <p:nvSpPr>
          <p:cNvPr id="187" name="TextBox 36"/>
          <p:cNvSpPr/>
          <p:nvPr/>
        </p:nvSpPr>
        <p:spPr>
          <a:xfrm>
            <a:off x="1883160" y="8670960"/>
            <a:ext cx="6346080" cy="352080"/>
          </a:xfrm>
          <a:prstGeom prst="rect">
            <a:avLst/>
          </a:prstGeom>
          <a:noFill/>
          <a:ln w="0">
            <a:noFill/>
          </a:ln>
        </p:spPr>
        <p:style>
          <a:lnRef idx="0"/>
          <a:fillRef idx="0"/>
          <a:effectRef idx="0"/>
          <a:fontRef idx="minor"/>
        </p:style>
        <p:txBody>
          <a:bodyPr lIns="0" rIns="0" tIns="0" bIns="0" anchor="t">
            <a:spAutoFit/>
          </a:bodyPr>
          <a:p>
            <a:pPr>
              <a:lnSpc>
                <a:spcPts val="2775"/>
              </a:lnSpc>
              <a:tabLst>
                <a:tab algn="l" pos="0"/>
              </a:tabLst>
            </a:pPr>
            <a:r>
              <a:rPr b="0" lang="en-US" sz="2010" spc="191" strike="noStrike">
                <a:solidFill>
                  <a:srgbClr val="231f20"/>
                </a:solidFill>
                <a:latin typeface="Montserrat Light"/>
                <a:ea typeface="DejaVu Sans"/>
              </a:rPr>
              <a:t>Low Public Awareness and Adoption</a:t>
            </a:r>
            <a:endParaRPr b="0" lang="en-US" sz="2010" spc="-1" strike="noStrike">
              <a:solidFill>
                <a:srgbClr val="000000"/>
              </a:solidFill>
              <a:latin typeface="Arial"/>
            </a:endParaRPr>
          </a:p>
        </p:txBody>
      </p:sp>
      <p:sp>
        <p:nvSpPr>
          <p:cNvPr id="188" name="Freeform 37"/>
          <p:cNvSpPr/>
          <p:nvPr/>
        </p:nvSpPr>
        <p:spPr>
          <a:xfrm rot="8013600">
            <a:off x="13403880" y="9091440"/>
            <a:ext cx="10771200" cy="1140120"/>
          </a:xfrm>
          <a:custGeom>
            <a:avLst/>
            <a:gdLst>
              <a:gd name="textAreaLeft" fmla="*/ 0 w 10771200"/>
              <a:gd name="textAreaRight" fmla="*/ 10771920 w 10771200"/>
              <a:gd name="textAreaTop" fmla="*/ 0 h 1140120"/>
              <a:gd name="textAreaBottom" fmla="*/ 1140840 h 1140120"/>
            </a:gdLst>
            <a:ahLst/>
            <a:rect l="textAreaLeft" t="textAreaTop" r="textAreaRight" b="textAreaBottom"/>
            <a:pathLst>
              <a:path w="10771889" h="1140752">
                <a:moveTo>
                  <a:pt x="0" y="0"/>
                </a:moveTo>
                <a:lnTo>
                  <a:pt x="10771889" y="0"/>
                </a:lnTo>
                <a:lnTo>
                  <a:pt x="10771889" y="1140752"/>
                </a:lnTo>
                <a:lnTo>
                  <a:pt x="0" y="1140752"/>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9" name=""/>
          <p:cNvSpPr/>
          <p:nvPr/>
        </p:nvSpPr>
        <p:spPr>
          <a:xfrm>
            <a:off x="1028880" y="5413680"/>
            <a:ext cx="665640" cy="52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980" spc="24" strike="noStrike">
                <a:solidFill>
                  <a:srgbClr val="ffffff"/>
                </a:solidFill>
                <a:latin typeface="Montserrat Classic Bold"/>
              </a:rPr>
              <a:t>02</a:t>
            </a:r>
            <a:endParaRPr b="0" lang="en-US" sz="2980" spc="-1" strike="noStrike">
              <a:solidFill>
                <a:srgbClr val="000000"/>
              </a:solidFill>
              <a:latin typeface="Arial"/>
            </a:endParaRPr>
          </a:p>
        </p:txBody>
      </p:sp>
      <p:sp>
        <p:nvSpPr>
          <p:cNvPr id="190" name=""/>
          <p:cNvSpPr/>
          <p:nvPr/>
        </p:nvSpPr>
        <p:spPr>
          <a:xfrm>
            <a:off x="1028880" y="6542280"/>
            <a:ext cx="665640" cy="52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980" spc="24" strike="noStrike">
                <a:solidFill>
                  <a:srgbClr val="ffffff"/>
                </a:solidFill>
                <a:latin typeface="Montserrat Classic Bold"/>
              </a:rPr>
              <a:t>03</a:t>
            </a:r>
            <a:endParaRPr b="0" lang="en-US" sz="298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4f5"/>
        </a:solidFill>
      </p:bgPr>
    </p:bg>
    <p:spTree>
      <p:nvGrpSpPr>
        <p:cNvPr id="1" name=""/>
        <p:cNvGrpSpPr/>
        <p:nvPr/>
      </p:nvGrpSpPr>
      <p:grpSpPr>
        <a:xfrm>
          <a:off x="0" y="0"/>
          <a:ext cx="0" cy="0"/>
          <a:chOff x="0" y="0"/>
          <a:chExt cx="0" cy="0"/>
        </a:xfrm>
      </p:grpSpPr>
      <p:grpSp>
        <p:nvGrpSpPr>
          <p:cNvPr id="191" name="Group 2"/>
          <p:cNvGrpSpPr/>
          <p:nvPr/>
        </p:nvGrpSpPr>
        <p:grpSpPr>
          <a:xfrm>
            <a:off x="282600" y="-876600"/>
            <a:ext cx="5651280" cy="11925360"/>
            <a:chOff x="282600" y="-876600"/>
            <a:chExt cx="5651280" cy="11925360"/>
          </a:xfrm>
        </p:grpSpPr>
        <p:sp>
          <p:nvSpPr>
            <p:cNvPr id="192" name="Freeform 3"/>
            <p:cNvSpPr/>
            <p:nvPr/>
          </p:nvSpPr>
          <p:spPr>
            <a:xfrm rot="764400">
              <a:off x="1582200" y="-832320"/>
              <a:ext cx="1087920" cy="11908080"/>
            </a:xfrm>
            <a:custGeom>
              <a:avLst/>
              <a:gdLst>
                <a:gd name="textAreaLeft" fmla="*/ 0 w 1087920"/>
                <a:gd name="textAreaRight" fmla="*/ 1088640 w 1087920"/>
                <a:gd name="textAreaTop" fmla="*/ 0 h 11908080"/>
                <a:gd name="textAreaBottom" fmla="*/ 11908800 h 11908080"/>
              </a:gdLst>
              <a:ahLst/>
              <a:rect l="textAreaLeft" t="textAreaTop" r="textAreaRight" b="textAreaBottom"/>
              <a:pathLst>
                <a:path w="286687" h="3136478">
                  <a:moveTo>
                    <a:pt x="0" y="0"/>
                  </a:moveTo>
                  <a:lnTo>
                    <a:pt x="286687" y="0"/>
                  </a:lnTo>
                  <a:lnTo>
                    <a:pt x="286687" y="3136478"/>
                  </a:lnTo>
                  <a:lnTo>
                    <a:pt x="0" y="3136478"/>
                  </a:lnTo>
                  <a:close/>
                </a:path>
              </a:pathLst>
            </a:custGeom>
            <a:gradFill rotWithShape="0">
              <a:gsLst>
                <a:gs pos="0">
                  <a:srgbClr val="b4b4b4">
                    <a:alpha val="47058"/>
                  </a:srgbClr>
                </a:gs>
                <a:gs pos="100000">
                  <a:srgbClr val="eeeeee">
                    <a:alpha val="40000"/>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3" name="TextBox 4"/>
            <p:cNvSpPr/>
            <p:nvPr/>
          </p:nvSpPr>
          <p:spPr>
            <a:xfrm rot="764400">
              <a:off x="2538360" y="-57528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194" name="Group 5"/>
          <p:cNvGrpSpPr/>
          <p:nvPr/>
        </p:nvGrpSpPr>
        <p:grpSpPr>
          <a:xfrm>
            <a:off x="-5758560" y="-21960"/>
            <a:ext cx="8584920" cy="10286280"/>
            <a:chOff x="-5758560" y="-21960"/>
            <a:chExt cx="8584920" cy="10286280"/>
          </a:xfrm>
        </p:grpSpPr>
        <p:sp>
          <p:nvSpPr>
            <p:cNvPr id="195" name="Freeform 6"/>
            <p:cNvSpPr/>
            <p:nvPr/>
          </p:nvSpPr>
          <p:spPr>
            <a:xfrm>
              <a:off x="-5758560" y="-21960"/>
              <a:ext cx="8584920" cy="10286280"/>
            </a:xfrm>
            <a:custGeom>
              <a:avLst/>
              <a:gdLst>
                <a:gd name="textAreaLeft" fmla="*/ 0 w 8584920"/>
                <a:gd name="textAreaRight" fmla="*/ 8585640 w 8584920"/>
                <a:gd name="textAreaTop" fmla="*/ 0 h 10286280"/>
                <a:gd name="textAreaBottom" fmla="*/ 10287000 h 10286280"/>
              </a:gdLst>
              <a:ahLst/>
              <a:rect l="textAreaLeft" t="textAreaTop" r="textAreaRight" b="textAreaBottom"/>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196" name="Group 7"/>
          <p:cNvGrpSpPr/>
          <p:nvPr/>
        </p:nvGrpSpPr>
        <p:grpSpPr>
          <a:xfrm>
            <a:off x="3002040" y="1360440"/>
            <a:ext cx="14225760" cy="8004600"/>
            <a:chOff x="3002040" y="1360440"/>
            <a:chExt cx="14225760" cy="8004600"/>
          </a:xfrm>
        </p:grpSpPr>
        <p:sp>
          <p:nvSpPr>
            <p:cNvPr id="197" name="Freeform 8"/>
            <p:cNvSpPr/>
            <p:nvPr/>
          </p:nvSpPr>
          <p:spPr>
            <a:xfrm>
              <a:off x="3002040" y="1432800"/>
              <a:ext cx="14225760" cy="7932240"/>
            </a:xfrm>
            <a:custGeom>
              <a:avLst/>
              <a:gdLst>
                <a:gd name="textAreaLeft" fmla="*/ 0 w 14225760"/>
                <a:gd name="textAreaRight" fmla="*/ 14226480 w 14225760"/>
                <a:gd name="textAreaTop" fmla="*/ 0 h 7932240"/>
                <a:gd name="textAreaBottom" fmla="*/ 7932960 h 7932240"/>
              </a:gdLst>
              <a:ahLst/>
              <a:rect l="textAreaLeft" t="textAreaTop" r="textAreaRight" b="textAreaBottom"/>
              <a:pathLst>
                <a:path w="3746870" h="2089332">
                  <a:moveTo>
                    <a:pt x="14149" y="0"/>
                  </a:moveTo>
                  <a:lnTo>
                    <a:pt x="3732721" y="0"/>
                  </a:lnTo>
                  <a:cubicBezTo>
                    <a:pt x="3736473" y="0"/>
                    <a:pt x="3740072" y="1491"/>
                    <a:pt x="3742726" y="4144"/>
                  </a:cubicBezTo>
                  <a:cubicBezTo>
                    <a:pt x="3745380" y="6798"/>
                    <a:pt x="3746870" y="10396"/>
                    <a:pt x="3746870" y="14149"/>
                  </a:cubicBezTo>
                  <a:lnTo>
                    <a:pt x="3746870" y="2075183"/>
                  </a:lnTo>
                  <a:cubicBezTo>
                    <a:pt x="3746870" y="2082997"/>
                    <a:pt x="3740535" y="2089332"/>
                    <a:pt x="3732721" y="2089332"/>
                  </a:cubicBezTo>
                  <a:lnTo>
                    <a:pt x="14149" y="2089332"/>
                  </a:lnTo>
                  <a:cubicBezTo>
                    <a:pt x="10396" y="2089332"/>
                    <a:pt x="6798" y="2087841"/>
                    <a:pt x="4144" y="2085188"/>
                  </a:cubicBezTo>
                  <a:cubicBezTo>
                    <a:pt x="1491" y="2082534"/>
                    <a:pt x="0" y="2078936"/>
                    <a:pt x="0" y="2075183"/>
                  </a:cubicBezTo>
                  <a:lnTo>
                    <a:pt x="0" y="14149"/>
                  </a:lnTo>
                  <a:cubicBezTo>
                    <a:pt x="0" y="6335"/>
                    <a:pt x="6335" y="0"/>
                    <a:pt x="14149" y="0"/>
                  </a:cubicBezTo>
                  <a:close/>
                </a:path>
              </a:pathLst>
            </a:custGeom>
            <a:solidFill>
              <a:srgbClr val="ffffff">
                <a:alpha val="59000"/>
              </a:srgbClr>
            </a:solidFill>
            <a:ln cap="rnd" w="38100">
              <a:solidFill>
                <a:srgbClr val="000000">
                  <a:alpha val="59000"/>
                </a:srgbClr>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8" name="TextBox 9"/>
            <p:cNvSpPr/>
            <p:nvPr/>
          </p:nvSpPr>
          <p:spPr>
            <a:xfrm>
              <a:off x="3002040" y="136044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sp>
        <p:nvSpPr>
          <p:cNvPr id="199" name="Freeform 10"/>
          <p:cNvSpPr/>
          <p:nvPr/>
        </p:nvSpPr>
        <p:spPr>
          <a:xfrm>
            <a:off x="3363480" y="3299040"/>
            <a:ext cx="13502520" cy="5220000"/>
          </a:xfrm>
          <a:custGeom>
            <a:avLst/>
            <a:gdLst>
              <a:gd name="textAreaLeft" fmla="*/ 0 w 13502520"/>
              <a:gd name="textAreaRight" fmla="*/ 13503240 w 13502520"/>
              <a:gd name="textAreaTop" fmla="*/ 0 h 5220000"/>
              <a:gd name="textAreaBottom" fmla="*/ 5220720 h 5220000"/>
            </a:gdLst>
            <a:ahLst/>
            <a:rect l="textAreaLeft" t="textAreaTop" r="textAreaRight" b="textAreaBottom"/>
            <a:pathLst>
              <a:path w="13503414" h="5220863">
                <a:moveTo>
                  <a:pt x="0" y="0"/>
                </a:moveTo>
                <a:lnTo>
                  <a:pt x="13503414" y="0"/>
                </a:lnTo>
                <a:lnTo>
                  <a:pt x="13503414" y="5220863"/>
                </a:lnTo>
                <a:lnTo>
                  <a:pt x="0" y="522086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0" name="Freeform 11"/>
          <p:cNvSpPr/>
          <p:nvPr/>
        </p:nvSpPr>
        <p:spPr>
          <a:xfrm>
            <a:off x="8627040" y="2683080"/>
            <a:ext cx="3387960" cy="1726560"/>
          </a:xfrm>
          <a:custGeom>
            <a:avLst/>
            <a:gdLst>
              <a:gd name="textAreaLeft" fmla="*/ 0 w 3387960"/>
              <a:gd name="textAreaRight" fmla="*/ 3388680 w 3387960"/>
              <a:gd name="textAreaTop" fmla="*/ 0 h 1726560"/>
              <a:gd name="textAreaBottom" fmla="*/ 1727280 h 1726560"/>
            </a:gdLst>
            <a:ahLst/>
            <a:rect l="textAreaLeft" t="textAreaTop" r="textAreaRight" b="textAreaBottom"/>
            <a:pathLst>
              <a:path w="3388814" h="1727149">
                <a:moveTo>
                  <a:pt x="0" y="0"/>
                </a:moveTo>
                <a:lnTo>
                  <a:pt x="3388814" y="0"/>
                </a:lnTo>
                <a:lnTo>
                  <a:pt x="3388814" y="1727149"/>
                </a:lnTo>
                <a:lnTo>
                  <a:pt x="0" y="1727149"/>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1" name="TextBox 12"/>
          <p:cNvSpPr/>
          <p:nvPr/>
        </p:nvSpPr>
        <p:spPr>
          <a:xfrm>
            <a:off x="5838480" y="368640"/>
            <a:ext cx="8552880" cy="925560"/>
          </a:xfrm>
          <a:prstGeom prst="rect">
            <a:avLst/>
          </a:prstGeom>
          <a:noFill/>
          <a:ln w="0">
            <a:noFill/>
          </a:ln>
        </p:spPr>
        <p:style>
          <a:lnRef idx="0"/>
          <a:fillRef idx="0"/>
          <a:effectRef idx="0"/>
          <a:fontRef idx="minor"/>
        </p:style>
        <p:txBody>
          <a:bodyPr lIns="0" rIns="0" tIns="0" bIns="0" anchor="t">
            <a:spAutoFit/>
          </a:bodyPr>
          <a:p>
            <a:pPr algn="ctr">
              <a:lnSpc>
                <a:spcPts val="7291"/>
              </a:lnSpc>
              <a:tabLst>
                <a:tab algn="l" pos="0"/>
              </a:tabLst>
            </a:pPr>
            <a:r>
              <a:rPr b="0" lang="en-US" sz="5280" spc="180" strike="noStrike">
                <a:solidFill>
                  <a:srgbClr val="010101"/>
                </a:solidFill>
                <a:latin typeface="Archivo Black"/>
                <a:ea typeface="DejaVu Sans"/>
              </a:rPr>
              <a:t>PROJECT PROPOSAL</a:t>
            </a:r>
            <a:endParaRPr b="0" lang="en-US" sz="5280" spc="-1" strike="noStrike">
              <a:solidFill>
                <a:srgbClr val="000000"/>
              </a:solidFill>
              <a:latin typeface="Arial"/>
            </a:endParaRPr>
          </a:p>
        </p:txBody>
      </p:sp>
      <p:sp>
        <p:nvSpPr>
          <p:cNvPr id="202" name="TextBox 13"/>
          <p:cNvSpPr/>
          <p:nvPr/>
        </p:nvSpPr>
        <p:spPr>
          <a:xfrm>
            <a:off x="7674120" y="2230920"/>
            <a:ext cx="5293800" cy="387000"/>
          </a:xfrm>
          <a:prstGeom prst="rect">
            <a:avLst/>
          </a:prstGeom>
          <a:noFill/>
          <a:ln w="0">
            <a:noFill/>
          </a:ln>
        </p:spPr>
        <p:style>
          <a:lnRef idx="0"/>
          <a:fillRef idx="0"/>
          <a:effectRef idx="0"/>
          <a:fontRef idx="minor"/>
        </p:style>
        <p:txBody>
          <a:bodyPr lIns="0" rIns="0" tIns="0" bIns="0" anchor="t">
            <a:spAutoFit/>
          </a:bodyPr>
          <a:p>
            <a:pPr algn="ctr">
              <a:lnSpc>
                <a:spcPts val="3050"/>
              </a:lnSpc>
              <a:tabLst>
                <a:tab algn="l" pos="0"/>
              </a:tabLst>
            </a:pPr>
            <a:r>
              <a:rPr b="0" lang="en-US" sz="2210" spc="72" strike="noStrike">
                <a:solidFill>
                  <a:srgbClr val="010101"/>
                </a:solidFill>
                <a:latin typeface="Hagrid Text"/>
                <a:ea typeface="DejaVu Sans"/>
              </a:rPr>
              <a:t>AI-Driven Urban Mobility</a:t>
            </a:r>
            <a:endParaRPr b="0" lang="en-US" sz="221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Freeform 2"/>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204" name="Group 3"/>
          <p:cNvGrpSpPr/>
          <p:nvPr/>
        </p:nvGrpSpPr>
        <p:grpSpPr>
          <a:xfrm>
            <a:off x="1357200" y="956520"/>
            <a:ext cx="15590880" cy="8301240"/>
            <a:chOff x="1357200" y="956520"/>
            <a:chExt cx="15590880" cy="8301240"/>
          </a:xfrm>
        </p:grpSpPr>
        <p:sp>
          <p:nvSpPr>
            <p:cNvPr id="205" name="Freeform 4"/>
            <p:cNvSpPr/>
            <p:nvPr/>
          </p:nvSpPr>
          <p:spPr>
            <a:xfrm>
              <a:off x="1357200" y="1028880"/>
              <a:ext cx="15590880" cy="8228880"/>
            </a:xfrm>
            <a:custGeom>
              <a:avLst/>
              <a:gdLst>
                <a:gd name="textAreaLeft" fmla="*/ 0 w 15590880"/>
                <a:gd name="textAreaRight" fmla="*/ 15591600 w 15590880"/>
                <a:gd name="textAreaTop" fmla="*/ 0 h 8228880"/>
                <a:gd name="textAreaBottom" fmla="*/ 8229600 h 8228880"/>
              </a:gdLst>
              <a:ahLst/>
              <a:rect l="textAreaLeft" t="textAreaTop" r="textAreaRight" b="textAreaBottom"/>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7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6" name="TextBox 5"/>
            <p:cNvSpPr/>
            <p:nvPr/>
          </p:nvSpPr>
          <p:spPr>
            <a:xfrm>
              <a:off x="1357200" y="956520"/>
              <a:ext cx="308556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sp>
        <p:nvSpPr>
          <p:cNvPr id="207" name="TextBox 6"/>
          <p:cNvSpPr/>
          <p:nvPr/>
        </p:nvSpPr>
        <p:spPr>
          <a:xfrm>
            <a:off x="3691080" y="1702440"/>
            <a:ext cx="10905480" cy="831240"/>
          </a:xfrm>
          <a:prstGeom prst="rect">
            <a:avLst/>
          </a:prstGeom>
          <a:noFill/>
          <a:ln w="0">
            <a:noFill/>
          </a:ln>
        </p:spPr>
        <p:style>
          <a:lnRef idx="0"/>
          <a:fillRef idx="0"/>
          <a:effectRef idx="0"/>
          <a:fontRef idx="minor"/>
        </p:style>
        <p:txBody>
          <a:bodyPr lIns="0" rIns="0" tIns="0" bIns="0" anchor="t">
            <a:spAutoFit/>
          </a:bodyPr>
          <a:p>
            <a:pPr algn="ctr">
              <a:lnSpc>
                <a:spcPts val="6548"/>
              </a:lnSpc>
              <a:tabLst>
                <a:tab algn="l" pos="0"/>
              </a:tabLst>
            </a:pPr>
            <a:r>
              <a:rPr b="0" lang="en-US" sz="4750" spc="32" strike="noStrike">
                <a:solidFill>
                  <a:srgbClr val="010101"/>
                </a:solidFill>
                <a:latin typeface="Archivo Black"/>
                <a:ea typeface="DejaVu Sans"/>
              </a:rPr>
              <a:t>EXISTING SOLUTIONS</a:t>
            </a:r>
            <a:endParaRPr b="0" lang="en-US" sz="4750" spc="-1" strike="noStrike">
              <a:solidFill>
                <a:srgbClr val="000000"/>
              </a:solidFill>
              <a:latin typeface="Arial"/>
            </a:endParaRPr>
          </a:p>
        </p:txBody>
      </p:sp>
      <p:sp>
        <p:nvSpPr>
          <p:cNvPr id="208" name="AutoShape 7"/>
          <p:cNvSpPr/>
          <p:nvPr/>
        </p:nvSpPr>
        <p:spPr>
          <a:xfrm>
            <a:off x="3780720" y="3246480"/>
            <a:ext cx="2417040" cy="5535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9" name="AutoShape 8"/>
          <p:cNvSpPr/>
          <p:nvPr/>
        </p:nvSpPr>
        <p:spPr>
          <a:xfrm>
            <a:off x="6370920" y="3246480"/>
            <a:ext cx="2417040" cy="5535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0" name="AutoShape 9"/>
          <p:cNvSpPr/>
          <p:nvPr/>
        </p:nvSpPr>
        <p:spPr>
          <a:xfrm>
            <a:off x="8961480" y="3246480"/>
            <a:ext cx="2417040" cy="5535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1" name="AutoShape 10"/>
          <p:cNvSpPr/>
          <p:nvPr/>
        </p:nvSpPr>
        <p:spPr>
          <a:xfrm>
            <a:off x="11551680" y="3246480"/>
            <a:ext cx="2417040" cy="5535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2" name="AutoShape 11"/>
          <p:cNvSpPr/>
          <p:nvPr/>
        </p:nvSpPr>
        <p:spPr>
          <a:xfrm>
            <a:off x="14141880" y="3246480"/>
            <a:ext cx="2417040" cy="5535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3" name="TextBox 12"/>
          <p:cNvSpPr/>
          <p:nvPr/>
        </p:nvSpPr>
        <p:spPr>
          <a:xfrm>
            <a:off x="3953160" y="3562920"/>
            <a:ext cx="2072160" cy="331200"/>
          </a:xfrm>
          <a:prstGeom prst="rect">
            <a:avLst/>
          </a:prstGeom>
          <a:noFill/>
          <a:ln w="0">
            <a:noFill/>
          </a:ln>
        </p:spPr>
        <p:style>
          <a:lnRef idx="0"/>
          <a:fillRef idx="0"/>
          <a:effectRef idx="0"/>
          <a:fontRef idx="minor"/>
        </p:style>
        <p:txBody>
          <a:bodyPr lIns="0" rIns="0" tIns="0" bIns="0" anchor="t">
            <a:spAutoFit/>
          </a:bodyPr>
          <a:p>
            <a:pPr algn="ctr">
              <a:lnSpc>
                <a:spcPts val="2608"/>
              </a:lnSpc>
            </a:pPr>
            <a:r>
              <a:rPr b="0" lang="en-US" sz="2170" spc="214" strike="noStrike">
                <a:solidFill>
                  <a:srgbClr val="000000"/>
                </a:solidFill>
                <a:latin typeface="Aileron Bold"/>
                <a:ea typeface="DejaVu Sans"/>
              </a:rPr>
              <a:t>PRICE</a:t>
            </a:r>
            <a:endParaRPr b="0" lang="en-US" sz="2170" spc="-1" strike="noStrike">
              <a:solidFill>
                <a:srgbClr val="000000"/>
              </a:solidFill>
              <a:latin typeface="Arial"/>
            </a:endParaRPr>
          </a:p>
        </p:txBody>
      </p:sp>
      <p:sp>
        <p:nvSpPr>
          <p:cNvPr id="214" name="TextBox 13"/>
          <p:cNvSpPr/>
          <p:nvPr/>
        </p:nvSpPr>
        <p:spPr>
          <a:xfrm>
            <a:off x="6543720" y="3562920"/>
            <a:ext cx="2072160" cy="331200"/>
          </a:xfrm>
          <a:prstGeom prst="rect">
            <a:avLst/>
          </a:prstGeom>
          <a:noFill/>
          <a:ln w="0">
            <a:noFill/>
          </a:ln>
        </p:spPr>
        <p:style>
          <a:lnRef idx="0"/>
          <a:fillRef idx="0"/>
          <a:effectRef idx="0"/>
          <a:fontRef idx="minor"/>
        </p:style>
        <p:txBody>
          <a:bodyPr lIns="0" rIns="0" tIns="0" bIns="0" anchor="t">
            <a:spAutoFit/>
          </a:bodyPr>
          <a:p>
            <a:pPr algn="ctr">
              <a:lnSpc>
                <a:spcPts val="2608"/>
              </a:lnSpc>
            </a:pPr>
            <a:r>
              <a:rPr b="0" lang="en-US" sz="2170" spc="214" strike="noStrike">
                <a:solidFill>
                  <a:srgbClr val="000000"/>
                </a:solidFill>
                <a:latin typeface="Aileron Bold"/>
                <a:ea typeface="DejaVu Sans"/>
              </a:rPr>
              <a:t>STLS</a:t>
            </a:r>
            <a:endParaRPr b="0" lang="en-US" sz="2170" spc="-1" strike="noStrike">
              <a:solidFill>
                <a:srgbClr val="000000"/>
              </a:solidFill>
              <a:latin typeface="Arial"/>
            </a:endParaRPr>
          </a:p>
        </p:txBody>
      </p:sp>
      <p:sp>
        <p:nvSpPr>
          <p:cNvPr id="215" name="TextBox 14"/>
          <p:cNvSpPr/>
          <p:nvPr/>
        </p:nvSpPr>
        <p:spPr>
          <a:xfrm>
            <a:off x="9133920" y="3562920"/>
            <a:ext cx="2072160" cy="331200"/>
          </a:xfrm>
          <a:prstGeom prst="rect">
            <a:avLst/>
          </a:prstGeom>
          <a:noFill/>
          <a:ln w="0">
            <a:noFill/>
          </a:ln>
        </p:spPr>
        <p:style>
          <a:lnRef idx="0"/>
          <a:fillRef idx="0"/>
          <a:effectRef idx="0"/>
          <a:fontRef idx="minor"/>
        </p:style>
        <p:txBody>
          <a:bodyPr lIns="0" rIns="0" tIns="0" bIns="0" anchor="t">
            <a:spAutoFit/>
          </a:bodyPr>
          <a:p>
            <a:pPr algn="ctr">
              <a:lnSpc>
                <a:spcPts val="2608"/>
              </a:lnSpc>
            </a:pPr>
            <a:r>
              <a:rPr b="0" lang="en-US" sz="2170" spc="214" strike="noStrike">
                <a:solidFill>
                  <a:srgbClr val="000000"/>
                </a:solidFill>
                <a:latin typeface="Aileron Bold"/>
                <a:ea typeface="DejaVu Sans"/>
              </a:rPr>
              <a:t>ARPM</a:t>
            </a:r>
            <a:endParaRPr b="0" lang="en-US" sz="2170" spc="-1" strike="noStrike">
              <a:solidFill>
                <a:srgbClr val="000000"/>
              </a:solidFill>
              <a:latin typeface="Arial"/>
            </a:endParaRPr>
          </a:p>
        </p:txBody>
      </p:sp>
      <p:sp>
        <p:nvSpPr>
          <p:cNvPr id="216" name="TextBox 15"/>
          <p:cNvSpPr/>
          <p:nvPr/>
        </p:nvSpPr>
        <p:spPr>
          <a:xfrm>
            <a:off x="11551680" y="3567960"/>
            <a:ext cx="2417040" cy="260640"/>
          </a:xfrm>
          <a:prstGeom prst="rect">
            <a:avLst/>
          </a:prstGeom>
          <a:noFill/>
          <a:ln w="0">
            <a:noFill/>
          </a:ln>
        </p:spPr>
        <p:style>
          <a:lnRef idx="0"/>
          <a:fillRef idx="0"/>
          <a:effectRef idx="0"/>
          <a:fontRef idx="minor"/>
        </p:style>
        <p:txBody>
          <a:bodyPr lIns="0" rIns="0" tIns="0" bIns="0" anchor="t">
            <a:spAutoFit/>
          </a:bodyPr>
          <a:p>
            <a:pPr algn="ctr">
              <a:lnSpc>
                <a:spcPts val="2052"/>
              </a:lnSpc>
            </a:pPr>
            <a:r>
              <a:rPr b="0" lang="en-US" sz="1710" spc="165" strike="noStrike">
                <a:solidFill>
                  <a:srgbClr val="000000"/>
                </a:solidFill>
                <a:latin typeface="Aileron Bold"/>
                <a:ea typeface="DejaVu Sans"/>
              </a:rPr>
              <a:t>PERSONALISATION</a:t>
            </a:r>
            <a:endParaRPr b="0" lang="en-US" sz="1710" spc="-1" strike="noStrike">
              <a:solidFill>
                <a:srgbClr val="000000"/>
              </a:solidFill>
              <a:latin typeface="Arial"/>
            </a:endParaRPr>
          </a:p>
        </p:txBody>
      </p:sp>
      <p:sp>
        <p:nvSpPr>
          <p:cNvPr id="217" name="TextBox 16"/>
          <p:cNvSpPr/>
          <p:nvPr/>
        </p:nvSpPr>
        <p:spPr>
          <a:xfrm>
            <a:off x="14314320" y="3471480"/>
            <a:ext cx="2072160" cy="531000"/>
          </a:xfrm>
          <a:prstGeom prst="rect">
            <a:avLst/>
          </a:prstGeom>
          <a:noFill/>
          <a:ln w="0">
            <a:noFill/>
          </a:ln>
        </p:spPr>
        <p:style>
          <a:lnRef idx="0"/>
          <a:fillRef idx="0"/>
          <a:effectRef idx="0"/>
          <a:fontRef idx="minor"/>
        </p:style>
        <p:txBody>
          <a:bodyPr lIns="0" rIns="0" tIns="0" bIns="0" anchor="t">
            <a:spAutoFit/>
          </a:bodyPr>
          <a:p>
            <a:pPr algn="ctr">
              <a:lnSpc>
                <a:spcPts val="2092"/>
              </a:lnSpc>
            </a:pPr>
            <a:r>
              <a:rPr b="0" lang="en-US" sz="1750" spc="168" strike="noStrike">
                <a:solidFill>
                  <a:srgbClr val="000000"/>
                </a:solidFill>
                <a:latin typeface="Aileron Bold"/>
                <a:ea typeface="DejaVu Sans"/>
              </a:rPr>
              <a:t>MOBILE APP</a:t>
            </a:r>
            <a:endParaRPr b="0" lang="en-US" sz="1750" spc="-1" strike="noStrike">
              <a:solidFill>
                <a:srgbClr val="000000"/>
              </a:solidFill>
              <a:latin typeface="Arial"/>
            </a:endParaRPr>
          </a:p>
          <a:p>
            <a:pPr algn="ctr">
              <a:lnSpc>
                <a:spcPts val="2092"/>
              </a:lnSpc>
            </a:pPr>
            <a:r>
              <a:rPr b="0" lang="en-US" sz="1750" spc="168" strike="noStrike">
                <a:solidFill>
                  <a:srgbClr val="000000"/>
                </a:solidFill>
                <a:latin typeface="Aileron Bold"/>
                <a:ea typeface="DejaVu Sans"/>
              </a:rPr>
              <a:t>FEATURES</a:t>
            </a:r>
            <a:endParaRPr b="0" lang="en-US" sz="1750" spc="-1" strike="noStrike">
              <a:solidFill>
                <a:srgbClr val="000000"/>
              </a:solidFill>
              <a:latin typeface="Arial"/>
            </a:endParaRPr>
          </a:p>
        </p:txBody>
      </p:sp>
      <p:sp>
        <p:nvSpPr>
          <p:cNvPr id="218" name="Freeform 17"/>
          <p:cNvSpPr/>
          <p:nvPr/>
        </p:nvSpPr>
        <p:spPr>
          <a:xfrm>
            <a:off x="4735080" y="6751440"/>
            <a:ext cx="508680" cy="400680"/>
          </a:xfrm>
          <a:custGeom>
            <a:avLst/>
            <a:gdLst>
              <a:gd name="textAreaLeft" fmla="*/ 0 w 508680"/>
              <a:gd name="textAreaRight" fmla="*/ 509400 w 508680"/>
              <a:gd name="textAreaTop" fmla="*/ 0 h 400680"/>
              <a:gd name="textAreaBottom" fmla="*/ 401400 h 400680"/>
            </a:gdLst>
            <a:ahLst/>
            <a:rect l="textAreaLeft" t="textAreaTop" r="textAreaRight" b="textAreaBottom"/>
            <a:pathLst>
              <a:path w="509429" h="401550">
                <a:moveTo>
                  <a:pt x="0" y="0"/>
                </a:moveTo>
                <a:lnTo>
                  <a:pt x="509430" y="0"/>
                </a:lnTo>
                <a:lnTo>
                  <a:pt x="509430" y="401550"/>
                </a:lnTo>
                <a:lnTo>
                  <a:pt x="0" y="40155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9" name="Freeform 18"/>
          <p:cNvSpPr/>
          <p:nvPr/>
        </p:nvSpPr>
        <p:spPr>
          <a:xfrm>
            <a:off x="7325280" y="4655880"/>
            <a:ext cx="508680" cy="400680"/>
          </a:xfrm>
          <a:custGeom>
            <a:avLst/>
            <a:gdLst>
              <a:gd name="textAreaLeft" fmla="*/ 0 w 508680"/>
              <a:gd name="textAreaRight" fmla="*/ 509400 w 508680"/>
              <a:gd name="textAreaTop" fmla="*/ 0 h 400680"/>
              <a:gd name="textAreaBottom" fmla="*/ 401400 h 400680"/>
            </a:gdLst>
            <a:ahLst/>
            <a:rect l="textAreaLeft" t="textAreaTop" r="textAreaRight" b="textAreaBottom"/>
            <a:pathLst>
              <a:path w="509429" h="401550">
                <a:moveTo>
                  <a:pt x="0" y="0"/>
                </a:moveTo>
                <a:lnTo>
                  <a:pt x="509429" y="0"/>
                </a:lnTo>
                <a:lnTo>
                  <a:pt x="509429" y="401550"/>
                </a:lnTo>
                <a:lnTo>
                  <a:pt x="0" y="40155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0" name="Freeform 19"/>
          <p:cNvSpPr/>
          <p:nvPr/>
        </p:nvSpPr>
        <p:spPr>
          <a:xfrm>
            <a:off x="7418160" y="7803000"/>
            <a:ext cx="322920" cy="322920"/>
          </a:xfrm>
          <a:custGeom>
            <a:avLst/>
            <a:gdLst>
              <a:gd name="textAreaLeft" fmla="*/ 0 w 322920"/>
              <a:gd name="textAreaRight" fmla="*/ 323640 w 322920"/>
              <a:gd name="textAreaTop" fmla="*/ 0 h 322920"/>
              <a:gd name="textAreaBottom" fmla="*/ 323640 h 322920"/>
            </a:gdLst>
            <a:ahLst/>
            <a:rect l="textAreaLeft" t="textAreaTop" r="textAreaRight" b="textAreaBottom"/>
            <a:pathLst>
              <a:path w="323674" h="323674">
                <a:moveTo>
                  <a:pt x="0" y="0"/>
                </a:moveTo>
                <a:lnTo>
                  <a:pt x="323674" y="0"/>
                </a:lnTo>
                <a:lnTo>
                  <a:pt x="323674" y="323675"/>
                </a:lnTo>
                <a:lnTo>
                  <a:pt x="0" y="323675"/>
                </a:lnTo>
                <a:lnTo>
                  <a:pt x="0" y="0"/>
                </a:lnTo>
                <a:close/>
              </a:path>
            </a:pathLst>
          </a:custGeom>
          <a:blipFill rotWithShape="0">
            <a:blip r:embed="rId4">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1" name="Freeform 20"/>
          <p:cNvSpPr/>
          <p:nvPr/>
        </p:nvSpPr>
        <p:spPr>
          <a:xfrm>
            <a:off x="10008360" y="6790320"/>
            <a:ext cx="322920" cy="322920"/>
          </a:xfrm>
          <a:custGeom>
            <a:avLst/>
            <a:gdLst>
              <a:gd name="textAreaLeft" fmla="*/ 0 w 322920"/>
              <a:gd name="textAreaRight" fmla="*/ 323640 w 322920"/>
              <a:gd name="textAreaTop" fmla="*/ 0 h 322920"/>
              <a:gd name="textAreaBottom" fmla="*/ 323640 h 322920"/>
            </a:gdLst>
            <a:ahLst/>
            <a:rect l="textAreaLeft" t="textAreaTop" r="textAreaRight" b="textAreaBottom"/>
            <a:pathLst>
              <a:path w="323674" h="323674">
                <a:moveTo>
                  <a:pt x="0" y="0"/>
                </a:moveTo>
                <a:lnTo>
                  <a:pt x="323674" y="0"/>
                </a:lnTo>
                <a:lnTo>
                  <a:pt x="323674" y="323674"/>
                </a:lnTo>
                <a:lnTo>
                  <a:pt x="0" y="323674"/>
                </a:lnTo>
                <a:lnTo>
                  <a:pt x="0" y="0"/>
                </a:lnTo>
                <a:close/>
              </a:path>
            </a:pathLst>
          </a:custGeom>
          <a:blipFill rotWithShape="0">
            <a:blip r:embed="rId5">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2" name="Freeform 21"/>
          <p:cNvSpPr/>
          <p:nvPr/>
        </p:nvSpPr>
        <p:spPr>
          <a:xfrm>
            <a:off x="12598560" y="7803000"/>
            <a:ext cx="322920" cy="322920"/>
          </a:xfrm>
          <a:custGeom>
            <a:avLst/>
            <a:gdLst>
              <a:gd name="textAreaLeft" fmla="*/ 0 w 322920"/>
              <a:gd name="textAreaRight" fmla="*/ 323640 w 322920"/>
              <a:gd name="textAreaTop" fmla="*/ 0 h 322920"/>
              <a:gd name="textAreaBottom" fmla="*/ 323640 h 322920"/>
            </a:gdLst>
            <a:ahLst/>
            <a:rect l="textAreaLeft" t="textAreaTop" r="textAreaRight" b="textAreaBottom"/>
            <a:pathLst>
              <a:path w="323674" h="323674">
                <a:moveTo>
                  <a:pt x="0" y="0"/>
                </a:moveTo>
                <a:lnTo>
                  <a:pt x="323674" y="0"/>
                </a:lnTo>
                <a:lnTo>
                  <a:pt x="323674" y="323675"/>
                </a:lnTo>
                <a:lnTo>
                  <a:pt x="0" y="323675"/>
                </a:lnTo>
                <a:lnTo>
                  <a:pt x="0" y="0"/>
                </a:lnTo>
                <a:close/>
              </a:path>
            </a:pathLst>
          </a:custGeom>
          <a:blipFill rotWithShape="0">
            <a:blip r:embed="rId6">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3" name="Freeform 22"/>
          <p:cNvSpPr/>
          <p:nvPr/>
        </p:nvSpPr>
        <p:spPr>
          <a:xfrm>
            <a:off x="15189120" y="7803000"/>
            <a:ext cx="322920" cy="322920"/>
          </a:xfrm>
          <a:custGeom>
            <a:avLst/>
            <a:gdLst>
              <a:gd name="textAreaLeft" fmla="*/ 0 w 322920"/>
              <a:gd name="textAreaRight" fmla="*/ 323640 w 322920"/>
              <a:gd name="textAreaTop" fmla="*/ 0 h 322920"/>
              <a:gd name="textAreaBottom" fmla="*/ 323640 h 322920"/>
            </a:gdLst>
            <a:ahLst/>
            <a:rect l="textAreaLeft" t="textAreaTop" r="textAreaRight" b="textAreaBottom"/>
            <a:pathLst>
              <a:path w="323674" h="323674">
                <a:moveTo>
                  <a:pt x="0" y="0"/>
                </a:moveTo>
                <a:lnTo>
                  <a:pt x="323674" y="0"/>
                </a:lnTo>
                <a:lnTo>
                  <a:pt x="323674" y="323675"/>
                </a:lnTo>
                <a:lnTo>
                  <a:pt x="0" y="323675"/>
                </a:lnTo>
                <a:lnTo>
                  <a:pt x="0" y="0"/>
                </a:lnTo>
                <a:close/>
              </a:path>
            </a:pathLst>
          </a:custGeom>
          <a:blipFill rotWithShape="0">
            <a:blip r:embed="rId7">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4" name="Freeform 23"/>
          <p:cNvSpPr/>
          <p:nvPr/>
        </p:nvSpPr>
        <p:spPr>
          <a:xfrm>
            <a:off x="7418160" y="6790320"/>
            <a:ext cx="322920" cy="322920"/>
          </a:xfrm>
          <a:custGeom>
            <a:avLst/>
            <a:gdLst>
              <a:gd name="textAreaLeft" fmla="*/ 0 w 322920"/>
              <a:gd name="textAreaRight" fmla="*/ 323640 w 322920"/>
              <a:gd name="textAreaTop" fmla="*/ 0 h 322920"/>
              <a:gd name="textAreaBottom" fmla="*/ 323640 h 322920"/>
            </a:gdLst>
            <a:ahLst/>
            <a:rect l="textAreaLeft" t="textAreaTop" r="textAreaRight" b="textAreaBottom"/>
            <a:pathLst>
              <a:path w="323674" h="323674">
                <a:moveTo>
                  <a:pt x="0" y="0"/>
                </a:moveTo>
                <a:lnTo>
                  <a:pt x="323674" y="0"/>
                </a:lnTo>
                <a:lnTo>
                  <a:pt x="323674" y="323674"/>
                </a:lnTo>
                <a:lnTo>
                  <a:pt x="0" y="323674"/>
                </a:lnTo>
                <a:lnTo>
                  <a:pt x="0" y="0"/>
                </a:lnTo>
                <a:close/>
              </a:path>
            </a:pathLst>
          </a:custGeom>
          <a:blipFill rotWithShape="0">
            <a:blip r:embed="rId8">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5" name="TextBox 24"/>
          <p:cNvSpPr/>
          <p:nvPr/>
        </p:nvSpPr>
        <p:spPr>
          <a:xfrm>
            <a:off x="1028880" y="4756320"/>
            <a:ext cx="2323080" cy="328320"/>
          </a:xfrm>
          <a:prstGeom prst="rect">
            <a:avLst/>
          </a:prstGeom>
          <a:noFill/>
          <a:ln w="0">
            <a:noFill/>
          </a:ln>
        </p:spPr>
        <p:style>
          <a:lnRef idx="0"/>
          <a:fillRef idx="0"/>
          <a:effectRef idx="0"/>
          <a:fontRef idx="minor"/>
        </p:style>
        <p:txBody>
          <a:bodyPr lIns="0" rIns="0" tIns="0" bIns="0" anchor="t">
            <a:spAutoFit/>
          </a:bodyPr>
          <a:p>
            <a:pPr algn="r">
              <a:lnSpc>
                <a:spcPts val="2588"/>
              </a:lnSpc>
            </a:pPr>
            <a:r>
              <a:rPr b="0" lang="en-US" sz="1990" spc="94" strike="noStrike">
                <a:solidFill>
                  <a:srgbClr val="191919"/>
                </a:solidFill>
                <a:latin typeface="Aileron"/>
                <a:ea typeface="DejaVu Sans"/>
              </a:rPr>
              <a:t>Mosime</a:t>
            </a:r>
            <a:endParaRPr b="0" lang="en-US" sz="1990" spc="-1" strike="noStrike">
              <a:solidFill>
                <a:srgbClr val="000000"/>
              </a:solidFill>
              <a:latin typeface="Arial"/>
            </a:endParaRPr>
          </a:p>
        </p:txBody>
      </p:sp>
      <p:sp>
        <p:nvSpPr>
          <p:cNvPr id="226" name="TextBox 25"/>
          <p:cNvSpPr/>
          <p:nvPr/>
        </p:nvSpPr>
        <p:spPr>
          <a:xfrm>
            <a:off x="1028880" y="5769000"/>
            <a:ext cx="2323080" cy="328320"/>
          </a:xfrm>
          <a:prstGeom prst="rect">
            <a:avLst/>
          </a:prstGeom>
          <a:noFill/>
          <a:ln w="0">
            <a:noFill/>
          </a:ln>
        </p:spPr>
        <p:style>
          <a:lnRef idx="0"/>
          <a:fillRef idx="0"/>
          <a:effectRef idx="0"/>
          <a:fontRef idx="minor"/>
        </p:style>
        <p:txBody>
          <a:bodyPr lIns="0" rIns="0" tIns="0" bIns="0" anchor="t">
            <a:spAutoFit/>
          </a:bodyPr>
          <a:p>
            <a:pPr algn="r">
              <a:lnSpc>
                <a:spcPts val="2588"/>
              </a:lnSpc>
            </a:pPr>
            <a:r>
              <a:rPr b="0" lang="en-US" sz="1990" spc="94" strike="noStrike">
                <a:solidFill>
                  <a:srgbClr val="191919"/>
                </a:solidFill>
                <a:latin typeface="Aileron"/>
                <a:ea typeface="DejaVu Sans"/>
              </a:rPr>
              <a:t>NoTraffic</a:t>
            </a:r>
            <a:endParaRPr b="0" lang="en-US" sz="1990" spc="-1" strike="noStrike">
              <a:solidFill>
                <a:srgbClr val="000000"/>
              </a:solidFill>
              <a:latin typeface="Arial"/>
            </a:endParaRPr>
          </a:p>
        </p:txBody>
      </p:sp>
      <p:sp>
        <p:nvSpPr>
          <p:cNvPr id="227" name="TextBox 26"/>
          <p:cNvSpPr/>
          <p:nvPr/>
        </p:nvSpPr>
        <p:spPr>
          <a:xfrm>
            <a:off x="1028880" y="6782040"/>
            <a:ext cx="2323080" cy="328320"/>
          </a:xfrm>
          <a:prstGeom prst="rect">
            <a:avLst/>
          </a:prstGeom>
          <a:noFill/>
          <a:ln w="0">
            <a:noFill/>
          </a:ln>
        </p:spPr>
        <p:style>
          <a:lnRef idx="0"/>
          <a:fillRef idx="0"/>
          <a:effectRef idx="0"/>
          <a:fontRef idx="minor"/>
        </p:style>
        <p:txBody>
          <a:bodyPr lIns="0" rIns="0" tIns="0" bIns="0" anchor="t">
            <a:spAutoFit/>
          </a:bodyPr>
          <a:p>
            <a:pPr algn="r">
              <a:lnSpc>
                <a:spcPts val="2588"/>
              </a:lnSpc>
            </a:pPr>
            <a:r>
              <a:rPr b="0" lang="en-US" sz="1990" spc="94" strike="noStrike">
                <a:solidFill>
                  <a:srgbClr val="191919"/>
                </a:solidFill>
                <a:latin typeface="Aileron"/>
                <a:ea typeface="DejaVu Sans"/>
              </a:rPr>
              <a:t>Google Maps</a:t>
            </a:r>
            <a:endParaRPr b="0" lang="en-US" sz="1990" spc="-1" strike="noStrike">
              <a:solidFill>
                <a:srgbClr val="000000"/>
              </a:solidFill>
              <a:latin typeface="Arial"/>
            </a:endParaRPr>
          </a:p>
        </p:txBody>
      </p:sp>
      <p:sp>
        <p:nvSpPr>
          <p:cNvPr id="228" name="TextBox 27"/>
          <p:cNvSpPr/>
          <p:nvPr/>
        </p:nvSpPr>
        <p:spPr>
          <a:xfrm>
            <a:off x="1028880" y="7794720"/>
            <a:ext cx="2323080" cy="328320"/>
          </a:xfrm>
          <a:prstGeom prst="rect">
            <a:avLst/>
          </a:prstGeom>
          <a:noFill/>
          <a:ln w="0">
            <a:noFill/>
          </a:ln>
        </p:spPr>
        <p:style>
          <a:lnRef idx="0"/>
          <a:fillRef idx="0"/>
          <a:effectRef idx="0"/>
          <a:fontRef idx="minor"/>
        </p:style>
        <p:txBody>
          <a:bodyPr lIns="0" rIns="0" tIns="0" bIns="0" anchor="t">
            <a:spAutoFit/>
          </a:bodyPr>
          <a:p>
            <a:pPr algn="r">
              <a:lnSpc>
                <a:spcPts val="2588"/>
              </a:lnSpc>
            </a:pPr>
            <a:r>
              <a:rPr b="0" lang="en-US" sz="1990" spc="94" strike="noStrike">
                <a:solidFill>
                  <a:srgbClr val="191919"/>
                </a:solidFill>
                <a:latin typeface="Aileron"/>
                <a:ea typeface="DejaVu Sans"/>
              </a:rPr>
              <a:t>Aimsun</a:t>
            </a:r>
            <a:endParaRPr b="0" lang="en-US" sz="1990" spc="-1" strike="noStrike">
              <a:solidFill>
                <a:srgbClr val="000000"/>
              </a:solidFill>
              <a:latin typeface="Arial"/>
            </a:endParaRPr>
          </a:p>
        </p:txBody>
      </p:sp>
      <p:sp>
        <p:nvSpPr>
          <p:cNvPr id="229" name="Freeform 28"/>
          <p:cNvSpPr/>
          <p:nvPr/>
        </p:nvSpPr>
        <p:spPr>
          <a:xfrm>
            <a:off x="4730760" y="4655880"/>
            <a:ext cx="508680" cy="400680"/>
          </a:xfrm>
          <a:custGeom>
            <a:avLst/>
            <a:gdLst>
              <a:gd name="textAreaLeft" fmla="*/ 0 w 508680"/>
              <a:gd name="textAreaRight" fmla="*/ 509400 w 508680"/>
              <a:gd name="textAreaTop" fmla="*/ 0 h 400680"/>
              <a:gd name="textAreaBottom" fmla="*/ 401400 h 400680"/>
            </a:gdLst>
            <a:ahLst/>
            <a:rect l="textAreaLeft" t="textAreaTop" r="textAreaRight" b="textAreaBottom"/>
            <a:pathLst>
              <a:path w="509429" h="401550">
                <a:moveTo>
                  <a:pt x="0" y="0"/>
                </a:moveTo>
                <a:lnTo>
                  <a:pt x="509429" y="0"/>
                </a:lnTo>
                <a:lnTo>
                  <a:pt x="509429" y="401550"/>
                </a:lnTo>
                <a:lnTo>
                  <a:pt x="0" y="401550"/>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0" name="Freeform 29"/>
          <p:cNvSpPr/>
          <p:nvPr/>
        </p:nvSpPr>
        <p:spPr>
          <a:xfrm>
            <a:off x="9919800" y="4704840"/>
            <a:ext cx="508680" cy="400680"/>
          </a:xfrm>
          <a:custGeom>
            <a:avLst/>
            <a:gdLst>
              <a:gd name="textAreaLeft" fmla="*/ 0 w 508680"/>
              <a:gd name="textAreaRight" fmla="*/ 509400 w 508680"/>
              <a:gd name="textAreaTop" fmla="*/ 0 h 400680"/>
              <a:gd name="textAreaBottom" fmla="*/ 401400 h 400680"/>
            </a:gdLst>
            <a:ahLst/>
            <a:rect l="textAreaLeft" t="textAreaTop" r="textAreaRight" b="textAreaBottom"/>
            <a:pathLst>
              <a:path w="509429" h="401550">
                <a:moveTo>
                  <a:pt x="0" y="0"/>
                </a:moveTo>
                <a:lnTo>
                  <a:pt x="509429" y="0"/>
                </a:lnTo>
                <a:lnTo>
                  <a:pt x="509429" y="401550"/>
                </a:lnTo>
                <a:lnTo>
                  <a:pt x="0" y="401550"/>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1" name="Freeform 30"/>
          <p:cNvSpPr/>
          <p:nvPr/>
        </p:nvSpPr>
        <p:spPr>
          <a:xfrm>
            <a:off x="12510000" y="4704840"/>
            <a:ext cx="508680" cy="400680"/>
          </a:xfrm>
          <a:custGeom>
            <a:avLst/>
            <a:gdLst>
              <a:gd name="textAreaLeft" fmla="*/ 0 w 508680"/>
              <a:gd name="textAreaRight" fmla="*/ 509400 w 508680"/>
              <a:gd name="textAreaTop" fmla="*/ 0 h 400680"/>
              <a:gd name="textAreaBottom" fmla="*/ 401400 h 400680"/>
            </a:gdLst>
            <a:ahLst/>
            <a:rect l="textAreaLeft" t="textAreaTop" r="textAreaRight" b="textAreaBottom"/>
            <a:pathLst>
              <a:path w="509429" h="401550">
                <a:moveTo>
                  <a:pt x="0" y="0"/>
                </a:moveTo>
                <a:lnTo>
                  <a:pt x="509429" y="0"/>
                </a:lnTo>
                <a:lnTo>
                  <a:pt x="509429" y="401550"/>
                </a:lnTo>
                <a:lnTo>
                  <a:pt x="0" y="401550"/>
                </a:lnTo>
                <a:lnTo>
                  <a:pt x="0" y="0"/>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2" name="Freeform 31"/>
          <p:cNvSpPr/>
          <p:nvPr/>
        </p:nvSpPr>
        <p:spPr>
          <a:xfrm>
            <a:off x="15090120" y="4704840"/>
            <a:ext cx="508680" cy="400680"/>
          </a:xfrm>
          <a:custGeom>
            <a:avLst/>
            <a:gdLst>
              <a:gd name="textAreaLeft" fmla="*/ 0 w 508680"/>
              <a:gd name="textAreaRight" fmla="*/ 509400 w 508680"/>
              <a:gd name="textAreaTop" fmla="*/ 0 h 400680"/>
              <a:gd name="textAreaBottom" fmla="*/ 401400 h 400680"/>
            </a:gdLst>
            <a:ahLst/>
            <a:rect l="textAreaLeft" t="textAreaTop" r="textAreaRight" b="textAreaBottom"/>
            <a:pathLst>
              <a:path w="509429" h="401550">
                <a:moveTo>
                  <a:pt x="0" y="0"/>
                </a:moveTo>
                <a:lnTo>
                  <a:pt x="509429" y="0"/>
                </a:lnTo>
                <a:lnTo>
                  <a:pt x="509429" y="401550"/>
                </a:lnTo>
                <a:lnTo>
                  <a:pt x="0" y="401550"/>
                </a:lnTo>
                <a:lnTo>
                  <a:pt x="0" y="0"/>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3" name="Freeform 32"/>
          <p:cNvSpPr/>
          <p:nvPr/>
        </p:nvSpPr>
        <p:spPr>
          <a:xfrm>
            <a:off x="12598560" y="6829200"/>
            <a:ext cx="322920" cy="322920"/>
          </a:xfrm>
          <a:custGeom>
            <a:avLst/>
            <a:gdLst>
              <a:gd name="textAreaLeft" fmla="*/ 0 w 322920"/>
              <a:gd name="textAreaRight" fmla="*/ 323640 w 322920"/>
              <a:gd name="textAreaTop" fmla="*/ 0 h 322920"/>
              <a:gd name="textAreaBottom" fmla="*/ 323640 h 322920"/>
            </a:gdLst>
            <a:ahLst/>
            <a:rect l="textAreaLeft" t="textAreaTop" r="textAreaRight" b="textAreaBottom"/>
            <a:pathLst>
              <a:path w="323674" h="323674">
                <a:moveTo>
                  <a:pt x="0" y="0"/>
                </a:moveTo>
                <a:lnTo>
                  <a:pt x="323674" y="0"/>
                </a:lnTo>
                <a:lnTo>
                  <a:pt x="323674" y="323674"/>
                </a:lnTo>
                <a:lnTo>
                  <a:pt x="0" y="323674"/>
                </a:lnTo>
                <a:lnTo>
                  <a:pt x="0" y="0"/>
                </a:lnTo>
                <a:close/>
              </a:path>
            </a:pathLst>
          </a:custGeom>
          <a:blipFill rotWithShape="0">
            <a:blip r:embed="rId13">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4" name="Freeform 33"/>
          <p:cNvSpPr/>
          <p:nvPr/>
        </p:nvSpPr>
        <p:spPr>
          <a:xfrm>
            <a:off x="9915480" y="5788080"/>
            <a:ext cx="508680" cy="400680"/>
          </a:xfrm>
          <a:custGeom>
            <a:avLst/>
            <a:gdLst>
              <a:gd name="textAreaLeft" fmla="*/ 0 w 508680"/>
              <a:gd name="textAreaRight" fmla="*/ 509400 w 508680"/>
              <a:gd name="textAreaTop" fmla="*/ 0 h 400680"/>
              <a:gd name="textAreaBottom" fmla="*/ 401400 h 400680"/>
            </a:gdLst>
            <a:ahLst/>
            <a:rect l="textAreaLeft" t="textAreaTop" r="textAreaRight" b="textAreaBottom"/>
            <a:pathLst>
              <a:path w="509429" h="401550">
                <a:moveTo>
                  <a:pt x="0" y="0"/>
                </a:moveTo>
                <a:lnTo>
                  <a:pt x="509429" y="0"/>
                </a:lnTo>
                <a:lnTo>
                  <a:pt x="509429" y="401551"/>
                </a:lnTo>
                <a:lnTo>
                  <a:pt x="0" y="401551"/>
                </a:lnTo>
                <a:lnTo>
                  <a:pt x="0" y="0"/>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5" name="Freeform 34"/>
          <p:cNvSpPr/>
          <p:nvPr/>
        </p:nvSpPr>
        <p:spPr>
          <a:xfrm>
            <a:off x="12505680" y="5788080"/>
            <a:ext cx="508680" cy="400680"/>
          </a:xfrm>
          <a:custGeom>
            <a:avLst/>
            <a:gdLst>
              <a:gd name="textAreaLeft" fmla="*/ 0 w 508680"/>
              <a:gd name="textAreaRight" fmla="*/ 509400 w 508680"/>
              <a:gd name="textAreaTop" fmla="*/ 0 h 400680"/>
              <a:gd name="textAreaBottom" fmla="*/ 401400 h 400680"/>
            </a:gdLst>
            <a:ahLst/>
            <a:rect l="textAreaLeft" t="textAreaTop" r="textAreaRight" b="textAreaBottom"/>
            <a:pathLst>
              <a:path w="509429" h="401550">
                <a:moveTo>
                  <a:pt x="0" y="0"/>
                </a:moveTo>
                <a:lnTo>
                  <a:pt x="509430" y="0"/>
                </a:lnTo>
                <a:lnTo>
                  <a:pt x="509430" y="401551"/>
                </a:lnTo>
                <a:lnTo>
                  <a:pt x="0" y="401551"/>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6" name="Freeform 35"/>
          <p:cNvSpPr/>
          <p:nvPr/>
        </p:nvSpPr>
        <p:spPr>
          <a:xfrm>
            <a:off x="15192000" y="5826960"/>
            <a:ext cx="322920" cy="322920"/>
          </a:xfrm>
          <a:custGeom>
            <a:avLst/>
            <a:gdLst>
              <a:gd name="textAreaLeft" fmla="*/ 0 w 322920"/>
              <a:gd name="textAreaRight" fmla="*/ 323640 w 322920"/>
              <a:gd name="textAreaTop" fmla="*/ 0 h 322920"/>
              <a:gd name="textAreaBottom" fmla="*/ 323640 h 322920"/>
            </a:gdLst>
            <a:ahLst/>
            <a:rect l="textAreaLeft" t="textAreaTop" r="textAreaRight" b="textAreaBottom"/>
            <a:pathLst>
              <a:path w="323674" h="323674">
                <a:moveTo>
                  <a:pt x="0" y="0"/>
                </a:moveTo>
                <a:lnTo>
                  <a:pt x="323674" y="0"/>
                </a:lnTo>
                <a:lnTo>
                  <a:pt x="323674" y="323675"/>
                </a:lnTo>
                <a:lnTo>
                  <a:pt x="0" y="323675"/>
                </a:lnTo>
                <a:lnTo>
                  <a:pt x="0" y="0"/>
                </a:lnTo>
                <a:close/>
              </a:path>
            </a:pathLst>
          </a:custGeom>
          <a:blipFill rotWithShape="0">
            <a:blip r:embed="rId16">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7" name="Freeform 36"/>
          <p:cNvSpPr/>
          <p:nvPr/>
        </p:nvSpPr>
        <p:spPr>
          <a:xfrm>
            <a:off x="7320960" y="5689080"/>
            <a:ext cx="508680" cy="400680"/>
          </a:xfrm>
          <a:custGeom>
            <a:avLst/>
            <a:gdLst>
              <a:gd name="textAreaLeft" fmla="*/ 0 w 508680"/>
              <a:gd name="textAreaRight" fmla="*/ 509400 w 508680"/>
              <a:gd name="textAreaTop" fmla="*/ 0 h 400680"/>
              <a:gd name="textAreaBottom" fmla="*/ 401400 h 400680"/>
            </a:gdLst>
            <a:ahLst/>
            <a:rect l="textAreaLeft" t="textAreaTop" r="textAreaRight" b="textAreaBottom"/>
            <a:pathLst>
              <a:path w="509429" h="401550">
                <a:moveTo>
                  <a:pt x="0" y="0"/>
                </a:moveTo>
                <a:lnTo>
                  <a:pt x="509430" y="0"/>
                </a:lnTo>
                <a:lnTo>
                  <a:pt x="509430" y="401550"/>
                </a:lnTo>
                <a:lnTo>
                  <a:pt x="0" y="401550"/>
                </a:lnTo>
                <a:lnTo>
                  <a:pt x="0" y="0"/>
                </a:lnTo>
                <a:close/>
              </a:path>
            </a:pathLst>
          </a:custGeom>
          <a:blipFill rotWithShape="0">
            <a:blip r:embed="rId17"/>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8" name="Freeform 37"/>
          <p:cNvSpPr/>
          <p:nvPr/>
        </p:nvSpPr>
        <p:spPr>
          <a:xfrm>
            <a:off x="15192000" y="6829200"/>
            <a:ext cx="322920" cy="322920"/>
          </a:xfrm>
          <a:custGeom>
            <a:avLst/>
            <a:gdLst>
              <a:gd name="textAreaLeft" fmla="*/ 0 w 322920"/>
              <a:gd name="textAreaRight" fmla="*/ 323640 w 322920"/>
              <a:gd name="textAreaTop" fmla="*/ 0 h 322920"/>
              <a:gd name="textAreaBottom" fmla="*/ 323640 h 322920"/>
            </a:gdLst>
            <a:ahLst/>
            <a:rect l="textAreaLeft" t="textAreaTop" r="textAreaRight" b="textAreaBottom"/>
            <a:pathLst>
              <a:path w="323674" h="323674">
                <a:moveTo>
                  <a:pt x="0" y="0"/>
                </a:moveTo>
                <a:lnTo>
                  <a:pt x="323674" y="0"/>
                </a:lnTo>
                <a:lnTo>
                  <a:pt x="323674" y="323674"/>
                </a:lnTo>
                <a:lnTo>
                  <a:pt x="0" y="323674"/>
                </a:lnTo>
                <a:lnTo>
                  <a:pt x="0" y="0"/>
                </a:lnTo>
                <a:close/>
              </a:path>
            </a:pathLst>
          </a:custGeom>
          <a:blipFill rotWithShape="0">
            <a:blip r:embed="rId18">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9" name="TextBox 38"/>
          <p:cNvSpPr/>
          <p:nvPr/>
        </p:nvSpPr>
        <p:spPr>
          <a:xfrm>
            <a:off x="4827960" y="5483880"/>
            <a:ext cx="270360" cy="748800"/>
          </a:xfrm>
          <a:prstGeom prst="rect">
            <a:avLst/>
          </a:prstGeom>
          <a:noFill/>
          <a:ln w="0">
            <a:noFill/>
          </a:ln>
        </p:spPr>
        <p:style>
          <a:lnRef idx="0"/>
          <a:fillRef idx="0"/>
          <a:effectRef idx="0"/>
          <a:fontRef idx="minor"/>
        </p:style>
        <p:txBody>
          <a:bodyPr lIns="0" rIns="0" tIns="0" bIns="0" anchor="t">
            <a:spAutoFit/>
          </a:bodyPr>
          <a:p>
            <a:pPr algn="ctr">
              <a:lnSpc>
                <a:spcPts val="5899"/>
              </a:lnSpc>
            </a:pPr>
            <a:r>
              <a:rPr b="0" lang="en-US" sz="4220" spc="-1" strike="noStrike">
                <a:solidFill>
                  <a:srgbClr val="000000"/>
                </a:solidFill>
                <a:latin typeface="Canva Sans Bold"/>
                <a:ea typeface="DejaVu Sans"/>
              </a:rPr>
              <a:t>?</a:t>
            </a:r>
            <a:endParaRPr b="0" lang="en-US" sz="4220" spc="-1" strike="noStrike">
              <a:solidFill>
                <a:srgbClr val="000000"/>
              </a:solidFill>
              <a:latin typeface="Arial"/>
            </a:endParaRPr>
          </a:p>
        </p:txBody>
      </p:sp>
      <p:sp>
        <p:nvSpPr>
          <p:cNvPr id="240" name="TextBox 39"/>
          <p:cNvSpPr/>
          <p:nvPr/>
        </p:nvSpPr>
        <p:spPr>
          <a:xfrm>
            <a:off x="4827960" y="7578720"/>
            <a:ext cx="270360" cy="748800"/>
          </a:xfrm>
          <a:prstGeom prst="rect">
            <a:avLst/>
          </a:prstGeom>
          <a:noFill/>
          <a:ln w="0">
            <a:noFill/>
          </a:ln>
        </p:spPr>
        <p:style>
          <a:lnRef idx="0"/>
          <a:fillRef idx="0"/>
          <a:effectRef idx="0"/>
          <a:fontRef idx="minor"/>
        </p:style>
        <p:txBody>
          <a:bodyPr lIns="0" rIns="0" tIns="0" bIns="0" anchor="t">
            <a:spAutoFit/>
          </a:bodyPr>
          <a:p>
            <a:pPr algn="ctr">
              <a:lnSpc>
                <a:spcPts val="5899"/>
              </a:lnSpc>
            </a:pPr>
            <a:r>
              <a:rPr b="0" lang="en-US" sz="4220" spc="-1" strike="noStrike">
                <a:solidFill>
                  <a:srgbClr val="000000"/>
                </a:solidFill>
                <a:latin typeface="Canva Sans Bold"/>
                <a:ea typeface="DejaVu Sans"/>
              </a:rPr>
              <a:t>?</a:t>
            </a:r>
            <a:endParaRPr b="0" lang="en-US" sz="4220" spc="-1" strike="noStrike">
              <a:solidFill>
                <a:srgbClr val="000000"/>
              </a:solidFill>
              <a:latin typeface="Arial"/>
            </a:endParaRPr>
          </a:p>
        </p:txBody>
      </p:sp>
      <p:sp>
        <p:nvSpPr>
          <p:cNvPr id="241" name="Freeform 40"/>
          <p:cNvSpPr/>
          <p:nvPr/>
        </p:nvSpPr>
        <p:spPr>
          <a:xfrm>
            <a:off x="10005480" y="7813800"/>
            <a:ext cx="322920" cy="322920"/>
          </a:xfrm>
          <a:custGeom>
            <a:avLst/>
            <a:gdLst>
              <a:gd name="textAreaLeft" fmla="*/ 0 w 322920"/>
              <a:gd name="textAreaRight" fmla="*/ 323640 w 322920"/>
              <a:gd name="textAreaTop" fmla="*/ 0 h 322920"/>
              <a:gd name="textAreaBottom" fmla="*/ 323640 h 322920"/>
            </a:gdLst>
            <a:ahLst/>
            <a:rect l="textAreaLeft" t="textAreaTop" r="textAreaRight" b="textAreaBottom"/>
            <a:pathLst>
              <a:path w="323674" h="323674">
                <a:moveTo>
                  <a:pt x="0" y="0"/>
                </a:moveTo>
                <a:lnTo>
                  <a:pt x="323674" y="0"/>
                </a:lnTo>
                <a:lnTo>
                  <a:pt x="323674" y="323674"/>
                </a:lnTo>
                <a:lnTo>
                  <a:pt x="0" y="323674"/>
                </a:lnTo>
                <a:lnTo>
                  <a:pt x="0" y="0"/>
                </a:lnTo>
                <a:close/>
              </a:path>
            </a:pathLst>
          </a:custGeom>
          <a:blipFill rotWithShape="0">
            <a:blip r:embed="rId19">
              <a:alphaModFix amt="80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Freeform 2"/>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rect l="textAreaLeft" t="textAreaTop" r="textAreaRight" b="textAreaBottom"/>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243" name="Group 3"/>
          <p:cNvGrpSpPr/>
          <p:nvPr/>
        </p:nvGrpSpPr>
        <p:grpSpPr>
          <a:xfrm>
            <a:off x="3146040" y="7767360"/>
            <a:ext cx="3501000" cy="7738200"/>
            <a:chOff x="3146040" y="7767360"/>
            <a:chExt cx="3501000" cy="7738200"/>
          </a:xfrm>
        </p:grpSpPr>
        <p:sp>
          <p:nvSpPr>
            <p:cNvPr id="244" name="Freeform 4"/>
            <p:cNvSpPr/>
            <p:nvPr/>
          </p:nvSpPr>
          <p:spPr>
            <a:xfrm>
              <a:off x="3146040" y="7839720"/>
              <a:ext cx="3501000" cy="7665840"/>
            </a:xfrm>
            <a:custGeom>
              <a:avLst/>
              <a:gdLst>
                <a:gd name="textAreaLeft" fmla="*/ 0 w 3501000"/>
                <a:gd name="textAreaRight" fmla="*/ 3501720 w 3501000"/>
                <a:gd name="textAreaTop" fmla="*/ 0 h 7665840"/>
                <a:gd name="textAreaBottom" fmla="*/ 7666560 h 7665840"/>
              </a:gdLst>
              <a:ahLst/>
              <a:rect l="textAreaLeft" t="textAreaTop" r="textAreaRight" b="textAreaBottom"/>
              <a:pathLst>
                <a:path w="922282" h="2019210">
                  <a:moveTo>
                    <a:pt x="55271" y="0"/>
                  </a:moveTo>
                  <a:lnTo>
                    <a:pt x="867010" y="0"/>
                  </a:lnTo>
                  <a:cubicBezTo>
                    <a:pt x="881669" y="0"/>
                    <a:pt x="895728" y="5823"/>
                    <a:pt x="906093" y="16189"/>
                  </a:cubicBezTo>
                  <a:cubicBezTo>
                    <a:pt x="916458" y="26554"/>
                    <a:pt x="922282" y="40612"/>
                    <a:pt x="922282" y="55271"/>
                  </a:cubicBezTo>
                  <a:lnTo>
                    <a:pt x="922282" y="1963938"/>
                  </a:lnTo>
                  <a:cubicBezTo>
                    <a:pt x="922282" y="1994464"/>
                    <a:pt x="897536" y="2019210"/>
                    <a:pt x="867010" y="2019210"/>
                  </a:cubicBezTo>
                  <a:lnTo>
                    <a:pt x="55271" y="2019210"/>
                  </a:lnTo>
                  <a:cubicBezTo>
                    <a:pt x="40612" y="2019210"/>
                    <a:pt x="26554" y="2013386"/>
                    <a:pt x="16189" y="2003021"/>
                  </a:cubicBezTo>
                  <a:cubicBezTo>
                    <a:pt x="5823" y="1992656"/>
                    <a:pt x="0" y="1978597"/>
                    <a:pt x="0" y="1963938"/>
                  </a:cubicBezTo>
                  <a:lnTo>
                    <a:pt x="0" y="55271"/>
                  </a:lnTo>
                  <a:cubicBezTo>
                    <a:pt x="0" y="40612"/>
                    <a:pt x="5823" y="26554"/>
                    <a:pt x="16189" y="16189"/>
                  </a:cubicBezTo>
                  <a:cubicBezTo>
                    <a:pt x="26554" y="5823"/>
                    <a:pt x="40612" y="0"/>
                    <a:pt x="55271" y="0"/>
                  </a:cubicBezTo>
                  <a:close/>
                </a:path>
              </a:pathLst>
            </a:custGeom>
            <a:solidFill>
              <a:srgbClr val="ffffff">
                <a:alpha val="87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45" name="TextBox 5"/>
            <p:cNvSpPr/>
            <p:nvPr/>
          </p:nvSpPr>
          <p:spPr>
            <a:xfrm>
              <a:off x="3146040" y="776736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246" name="Group 6"/>
          <p:cNvGrpSpPr/>
          <p:nvPr/>
        </p:nvGrpSpPr>
        <p:grpSpPr>
          <a:xfrm>
            <a:off x="7793640" y="7065000"/>
            <a:ext cx="3515400" cy="7373520"/>
            <a:chOff x="7793640" y="7065000"/>
            <a:chExt cx="3515400" cy="7373520"/>
          </a:xfrm>
        </p:grpSpPr>
        <p:sp>
          <p:nvSpPr>
            <p:cNvPr id="247" name="Freeform 7"/>
            <p:cNvSpPr/>
            <p:nvPr/>
          </p:nvSpPr>
          <p:spPr>
            <a:xfrm>
              <a:off x="7793640" y="7137000"/>
              <a:ext cx="3515400" cy="7301520"/>
            </a:xfrm>
            <a:custGeom>
              <a:avLst/>
              <a:gdLst>
                <a:gd name="textAreaLeft" fmla="*/ 0 w 3515400"/>
                <a:gd name="textAreaRight" fmla="*/ 3516120 w 3515400"/>
                <a:gd name="textAreaTop" fmla="*/ 0 h 7301520"/>
                <a:gd name="textAreaBottom" fmla="*/ 7302240 h 7301520"/>
              </a:gdLst>
              <a:ahLst/>
              <a:rect l="textAreaLeft" t="textAreaTop" r="textAreaRight" b="textAreaBottom"/>
              <a:pathLst>
                <a:path w="926019" h="1923217">
                  <a:moveTo>
                    <a:pt x="55048" y="0"/>
                  </a:moveTo>
                  <a:lnTo>
                    <a:pt x="870971" y="0"/>
                  </a:lnTo>
                  <a:cubicBezTo>
                    <a:pt x="885570" y="0"/>
                    <a:pt x="899572" y="5800"/>
                    <a:pt x="909895" y="16123"/>
                  </a:cubicBezTo>
                  <a:cubicBezTo>
                    <a:pt x="920219" y="26447"/>
                    <a:pt x="926019" y="40448"/>
                    <a:pt x="926019" y="55048"/>
                  </a:cubicBezTo>
                  <a:lnTo>
                    <a:pt x="926019" y="1868169"/>
                  </a:lnTo>
                  <a:cubicBezTo>
                    <a:pt x="926019" y="1898571"/>
                    <a:pt x="901373" y="1923217"/>
                    <a:pt x="870971" y="1923217"/>
                  </a:cubicBezTo>
                  <a:lnTo>
                    <a:pt x="55048" y="1923217"/>
                  </a:lnTo>
                  <a:cubicBezTo>
                    <a:pt x="24646" y="1923217"/>
                    <a:pt x="0" y="1898571"/>
                    <a:pt x="0" y="1868169"/>
                  </a:cubicBezTo>
                  <a:lnTo>
                    <a:pt x="0" y="55048"/>
                  </a:lnTo>
                  <a:cubicBezTo>
                    <a:pt x="0" y="24646"/>
                    <a:pt x="24646" y="0"/>
                    <a:pt x="55048" y="0"/>
                  </a:cubicBezTo>
                  <a:close/>
                </a:path>
              </a:pathLst>
            </a:custGeom>
            <a:solidFill>
              <a:srgbClr val="ffffff">
                <a:alpha val="87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48" name="TextBox 8"/>
            <p:cNvSpPr/>
            <p:nvPr/>
          </p:nvSpPr>
          <p:spPr>
            <a:xfrm>
              <a:off x="7793640" y="706500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249" name="Group 9"/>
          <p:cNvGrpSpPr/>
          <p:nvPr/>
        </p:nvGrpSpPr>
        <p:grpSpPr>
          <a:xfrm>
            <a:off x="12643200" y="6638760"/>
            <a:ext cx="3188880" cy="6657840"/>
            <a:chOff x="12643200" y="6638760"/>
            <a:chExt cx="3188880" cy="6657840"/>
          </a:xfrm>
        </p:grpSpPr>
        <p:sp>
          <p:nvSpPr>
            <p:cNvPr id="250" name="Freeform 10"/>
            <p:cNvSpPr/>
            <p:nvPr/>
          </p:nvSpPr>
          <p:spPr>
            <a:xfrm>
              <a:off x="12643200" y="6711120"/>
              <a:ext cx="3188880" cy="6585480"/>
            </a:xfrm>
            <a:custGeom>
              <a:avLst/>
              <a:gdLst>
                <a:gd name="textAreaLeft" fmla="*/ 0 w 3188880"/>
                <a:gd name="textAreaRight" fmla="*/ 3189600 w 3188880"/>
                <a:gd name="textAreaTop" fmla="*/ 0 h 6585480"/>
                <a:gd name="textAreaBottom" fmla="*/ 6586200 h 6585480"/>
              </a:gdLst>
              <a:ahLst/>
              <a:rect l="textAreaLeft" t="textAreaTop" r="textAreaRight" b="textAreaBottom"/>
              <a:pathLst>
                <a:path w="840066" h="1734606">
                  <a:moveTo>
                    <a:pt x="60680" y="0"/>
                  </a:moveTo>
                  <a:lnTo>
                    <a:pt x="779386" y="0"/>
                  </a:lnTo>
                  <a:cubicBezTo>
                    <a:pt x="795479" y="0"/>
                    <a:pt x="810914" y="6393"/>
                    <a:pt x="822294" y="17773"/>
                  </a:cubicBezTo>
                  <a:cubicBezTo>
                    <a:pt x="833673" y="29153"/>
                    <a:pt x="840066" y="44587"/>
                    <a:pt x="840066" y="60680"/>
                  </a:cubicBezTo>
                  <a:lnTo>
                    <a:pt x="840066" y="1673925"/>
                  </a:lnTo>
                  <a:cubicBezTo>
                    <a:pt x="840066" y="1707438"/>
                    <a:pt x="812899" y="1734606"/>
                    <a:pt x="779386" y="1734606"/>
                  </a:cubicBezTo>
                  <a:lnTo>
                    <a:pt x="60680" y="1734606"/>
                  </a:lnTo>
                  <a:cubicBezTo>
                    <a:pt x="27168" y="1734606"/>
                    <a:pt x="0" y="1707438"/>
                    <a:pt x="0" y="1673925"/>
                  </a:cubicBezTo>
                  <a:lnTo>
                    <a:pt x="0" y="60680"/>
                  </a:lnTo>
                  <a:cubicBezTo>
                    <a:pt x="0" y="27168"/>
                    <a:pt x="27168" y="0"/>
                    <a:pt x="60680" y="0"/>
                  </a:cubicBezTo>
                  <a:close/>
                </a:path>
              </a:pathLst>
            </a:custGeom>
            <a:solidFill>
              <a:srgbClr val="ffffff">
                <a:alpha val="87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1" name="TextBox 11"/>
            <p:cNvSpPr/>
            <p:nvPr/>
          </p:nvSpPr>
          <p:spPr>
            <a:xfrm>
              <a:off x="12643200" y="6638760"/>
              <a:ext cx="308556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252" name="Group 12"/>
          <p:cNvGrpSpPr/>
          <p:nvPr/>
        </p:nvGrpSpPr>
        <p:grpSpPr>
          <a:xfrm>
            <a:off x="1645920" y="1915920"/>
            <a:ext cx="8615880" cy="3227040"/>
            <a:chOff x="1645920" y="1915920"/>
            <a:chExt cx="8615880" cy="3227040"/>
          </a:xfrm>
        </p:grpSpPr>
        <p:sp>
          <p:nvSpPr>
            <p:cNvPr id="253" name="Freeform 13"/>
            <p:cNvSpPr/>
            <p:nvPr/>
          </p:nvSpPr>
          <p:spPr>
            <a:xfrm>
              <a:off x="1645920" y="1988280"/>
              <a:ext cx="8615880" cy="3154680"/>
            </a:xfrm>
            <a:custGeom>
              <a:avLst/>
              <a:gdLst>
                <a:gd name="textAreaLeft" fmla="*/ 0 w 8615880"/>
                <a:gd name="textAreaRight" fmla="*/ 8616600 w 8615880"/>
                <a:gd name="textAreaTop" fmla="*/ 0 h 3154680"/>
                <a:gd name="textAreaBottom" fmla="*/ 3155400 h 3154680"/>
              </a:gdLst>
              <a:ahLst/>
              <a:rect l="textAreaLeft" t="textAreaTop" r="textAreaRight" b="textAreaBottom"/>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7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4" name="TextBox 14"/>
            <p:cNvSpPr/>
            <p:nvPr/>
          </p:nvSpPr>
          <p:spPr>
            <a:xfrm>
              <a:off x="1645920" y="1915920"/>
              <a:ext cx="308556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sp>
        <p:nvSpPr>
          <p:cNvPr id="255" name="Freeform 15"/>
          <p:cNvSpPr/>
          <p:nvPr/>
        </p:nvSpPr>
        <p:spPr>
          <a:xfrm>
            <a:off x="4328280" y="9093240"/>
            <a:ext cx="1007280" cy="1007280"/>
          </a:xfrm>
          <a:custGeom>
            <a:avLst/>
            <a:gdLst>
              <a:gd name="textAreaLeft" fmla="*/ 0 w 1007280"/>
              <a:gd name="textAreaRight" fmla="*/ 1008000 w 1007280"/>
              <a:gd name="textAreaTop" fmla="*/ 0 h 1007280"/>
              <a:gd name="textAreaBottom" fmla="*/ 1008000 h 1007280"/>
            </a:gdLst>
            <a:ahLst/>
            <a:rect l="textAreaLeft" t="textAreaTop" r="textAreaRight" b="textAreaBottom"/>
            <a:pathLst>
              <a:path w="1007928" h="1007928">
                <a:moveTo>
                  <a:pt x="0" y="0"/>
                </a:moveTo>
                <a:lnTo>
                  <a:pt x="1007928" y="0"/>
                </a:lnTo>
                <a:lnTo>
                  <a:pt x="1007928" y="1007927"/>
                </a:lnTo>
                <a:lnTo>
                  <a:pt x="0" y="100792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6" name="Freeform 16"/>
          <p:cNvSpPr/>
          <p:nvPr/>
        </p:nvSpPr>
        <p:spPr>
          <a:xfrm>
            <a:off x="13669200" y="8964000"/>
            <a:ext cx="1136520" cy="1136520"/>
          </a:xfrm>
          <a:custGeom>
            <a:avLst/>
            <a:gdLst>
              <a:gd name="textAreaLeft" fmla="*/ 0 w 1136520"/>
              <a:gd name="textAreaRight" fmla="*/ 1137240 w 1136520"/>
              <a:gd name="textAreaTop" fmla="*/ 0 h 1136520"/>
              <a:gd name="textAreaBottom" fmla="*/ 1137240 h 1136520"/>
            </a:gdLst>
            <a:ahLst/>
            <a:rect l="textAreaLeft" t="textAreaTop" r="textAreaRight" b="textAreaBottom"/>
            <a:pathLst>
              <a:path w="1137315" h="1137315">
                <a:moveTo>
                  <a:pt x="0" y="0"/>
                </a:moveTo>
                <a:lnTo>
                  <a:pt x="1137315" y="0"/>
                </a:lnTo>
                <a:lnTo>
                  <a:pt x="1137315" y="1137315"/>
                </a:lnTo>
                <a:lnTo>
                  <a:pt x="0" y="1137315"/>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7" name="Freeform 17"/>
          <p:cNvSpPr/>
          <p:nvPr/>
        </p:nvSpPr>
        <p:spPr>
          <a:xfrm>
            <a:off x="8918280" y="9056160"/>
            <a:ext cx="1266120" cy="1044360"/>
          </a:xfrm>
          <a:custGeom>
            <a:avLst/>
            <a:gdLst>
              <a:gd name="textAreaLeft" fmla="*/ 0 w 1266120"/>
              <a:gd name="textAreaRight" fmla="*/ 1266840 w 1266120"/>
              <a:gd name="textAreaTop" fmla="*/ 0 h 1044360"/>
              <a:gd name="textAreaBottom" fmla="*/ 1045080 h 1044360"/>
            </a:gdLst>
            <a:ahLst/>
            <a:rect l="textAreaLeft" t="textAreaTop" r="textAreaRight" b="textAreaBottom"/>
            <a:pathLst>
              <a:path w="1266690" h="1045020">
                <a:moveTo>
                  <a:pt x="0" y="0"/>
                </a:moveTo>
                <a:lnTo>
                  <a:pt x="1266690" y="0"/>
                </a:lnTo>
                <a:lnTo>
                  <a:pt x="1266690" y="1045019"/>
                </a:lnTo>
                <a:lnTo>
                  <a:pt x="0" y="1045019"/>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8" name="TextBox 18"/>
          <p:cNvSpPr/>
          <p:nvPr/>
        </p:nvSpPr>
        <p:spPr>
          <a:xfrm>
            <a:off x="2108160" y="2499840"/>
            <a:ext cx="7692120" cy="869040"/>
          </a:xfrm>
          <a:prstGeom prst="rect">
            <a:avLst/>
          </a:prstGeom>
          <a:noFill/>
          <a:ln w="0">
            <a:noFill/>
          </a:ln>
        </p:spPr>
        <p:style>
          <a:lnRef idx="0"/>
          <a:fillRef idx="0"/>
          <a:effectRef idx="0"/>
          <a:fontRef idx="minor"/>
        </p:style>
        <p:txBody>
          <a:bodyPr lIns="0" rIns="0" tIns="0" bIns="0" anchor="t">
            <a:spAutoFit/>
          </a:bodyPr>
          <a:p>
            <a:pPr algn="ctr">
              <a:lnSpc>
                <a:spcPts val="6846"/>
              </a:lnSpc>
              <a:tabLst>
                <a:tab algn="l" pos="0"/>
              </a:tabLst>
            </a:pPr>
            <a:r>
              <a:rPr b="0" lang="en-US" sz="4960" spc="168" strike="noStrike">
                <a:solidFill>
                  <a:srgbClr val="010101"/>
                </a:solidFill>
                <a:latin typeface="Archivo Black"/>
                <a:ea typeface="DejaVu Sans"/>
              </a:rPr>
              <a:t>PROJECT TIMELINE</a:t>
            </a:r>
            <a:endParaRPr b="0" lang="en-US" sz="4960" spc="-1" strike="noStrike">
              <a:solidFill>
                <a:srgbClr val="000000"/>
              </a:solidFill>
              <a:latin typeface="Arial"/>
            </a:endParaRPr>
          </a:p>
        </p:txBody>
      </p:sp>
      <p:sp>
        <p:nvSpPr>
          <p:cNvPr id="259" name="TextBox 19"/>
          <p:cNvSpPr/>
          <p:nvPr/>
        </p:nvSpPr>
        <p:spPr>
          <a:xfrm>
            <a:off x="2275560" y="3526200"/>
            <a:ext cx="7369200" cy="1551240"/>
          </a:xfrm>
          <a:prstGeom prst="rect">
            <a:avLst/>
          </a:prstGeom>
          <a:noFill/>
          <a:ln w="0">
            <a:noFill/>
          </a:ln>
        </p:spPr>
        <p:style>
          <a:lnRef idx="0"/>
          <a:fillRef idx="0"/>
          <a:effectRef idx="0"/>
          <a:fontRef idx="minor"/>
        </p:style>
        <p:txBody>
          <a:bodyPr lIns="0" rIns="0" tIns="0" bIns="0" anchor="t">
            <a:spAutoFit/>
          </a:bodyPr>
          <a:p>
            <a:pPr algn="ctr">
              <a:lnSpc>
                <a:spcPts val="2443"/>
              </a:lnSpc>
            </a:pPr>
            <a:r>
              <a:rPr b="0" lang="en-US" sz="1770" spc="168" strike="noStrike">
                <a:solidFill>
                  <a:srgbClr val="040506"/>
                </a:solidFill>
                <a:latin typeface="Montserrat Light"/>
                <a:ea typeface="DejaVu Sans"/>
              </a:rPr>
              <a:t> </a:t>
            </a:r>
            <a:r>
              <a:rPr b="0" lang="en-US" sz="1770" spc="168" strike="noStrike">
                <a:solidFill>
                  <a:srgbClr val="040506"/>
                </a:solidFill>
                <a:latin typeface="Montserrat Light"/>
                <a:ea typeface="DejaVu Sans"/>
              </a:rPr>
              <a:t>A</a:t>
            </a:r>
            <a:r>
              <a:rPr b="0" lang="en-US" sz="1770" spc="168" strike="noStrike">
                <a:solidFill>
                  <a:srgbClr val="040506"/>
                </a:solidFill>
                <a:latin typeface="Montserrat Light Bold"/>
                <a:ea typeface="DejaVu Sans"/>
              </a:rPr>
              <a:t> 3 phase</a:t>
            </a:r>
            <a:r>
              <a:rPr b="0" lang="en-US" sz="1770" spc="168" strike="noStrike">
                <a:solidFill>
                  <a:srgbClr val="040506"/>
                </a:solidFill>
                <a:latin typeface="Montserrat Light"/>
                <a:ea typeface="DejaVu Sans"/>
              </a:rPr>
              <a:t> project approach, we encompass a wide variety of tools, applications, and methodologies to transform raw data from multiple sources into meaningful and actionable information.</a:t>
            </a:r>
            <a:endParaRPr b="0" lang="en-US" sz="1770" spc="-1" strike="noStrike">
              <a:solidFill>
                <a:srgbClr val="000000"/>
              </a:solidFill>
              <a:latin typeface="Arial"/>
            </a:endParaRPr>
          </a:p>
          <a:p>
            <a:pPr algn="ctr">
              <a:lnSpc>
                <a:spcPts val="2443"/>
              </a:lnSpc>
            </a:pPr>
            <a:endParaRPr b="0" lang="en-US" sz="1800" spc="-1" strike="noStrike">
              <a:solidFill>
                <a:srgbClr val="000000"/>
              </a:solidFill>
              <a:latin typeface="Arial"/>
            </a:endParaRPr>
          </a:p>
        </p:txBody>
      </p:sp>
      <p:sp>
        <p:nvSpPr>
          <p:cNvPr id="260" name="TextBox 20"/>
          <p:cNvSpPr/>
          <p:nvPr/>
        </p:nvSpPr>
        <p:spPr>
          <a:xfrm>
            <a:off x="3280680" y="7985520"/>
            <a:ext cx="3178800" cy="854640"/>
          </a:xfrm>
          <a:prstGeom prst="rect">
            <a:avLst/>
          </a:prstGeom>
          <a:noFill/>
          <a:ln w="0">
            <a:noFill/>
          </a:ln>
        </p:spPr>
        <p:style>
          <a:lnRef idx="0"/>
          <a:fillRef idx="0"/>
          <a:effectRef idx="0"/>
          <a:fontRef idx="minor"/>
        </p:style>
        <p:txBody>
          <a:bodyPr lIns="0" rIns="0" tIns="0" bIns="0" anchor="t">
            <a:spAutoFit/>
          </a:bodyPr>
          <a:p>
            <a:pPr algn="ctr">
              <a:lnSpc>
                <a:spcPts val="2429"/>
              </a:lnSpc>
            </a:pPr>
            <a:r>
              <a:rPr b="1" lang="en-US" sz="1760" spc="18" strike="noStrike">
                <a:solidFill>
                  <a:srgbClr val="040506"/>
                </a:solidFill>
                <a:latin typeface="Montserrat Classic Bold"/>
                <a:ea typeface="DejaVu Sans"/>
              </a:rPr>
              <a:t>PHASE 1</a:t>
            </a:r>
            <a:endParaRPr b="0" lang="en-US" sz="1760" spc="-1" strike="noStrike">
              <a:solidFill>
                <a:srgbClr val="000000"/>
              </a:solidFill>
              <a:latin typeface="Arial"/>
            </a:endParaRPr>
          </a:p>
          <a:p>
            <a:pPr algn="ctr">
              <a:lnSpc>
                <a:spcPts val="2151"/>
              </a:lnSpc>
            </a:pPr>
            <a:r>
              <a:rPr b="0" lang="en-US" sz="1560" spc="15" strike="noStrike">
                <a:solidFill>
                  <a:srgbClr val="040506"/>
                </a:solidFill>
                <a:latin typeface="Montserrat Classic"/>
                <a:ea typeface="DejaVu Sans"/>
              </a:rPr>
              <a:t> </a:t>
            </a:r>
            <a:r>
              <a:rPr b="0" lang="en-US" sz="1560" spc="15" strike="noStrike">
                <a:solidFill>
                  <a:srgbClr val="040506"/>
                </a:solidFill>
                <a:latin typeface="Montserrat Classic"/>
                <a:ea typeface="DejaVu Sans"/>
              </a:rPr>
              <a:t>Data Collection,</a:t>
            </a:r>
            <a:endParaRPr b="0" lang="en-US" sz="1560" spc="-1" strike="noStrike">
              <a:solidFill>
                <a:srgbClr val="000000"/>
              </a:solidFill>
              <a:latin typeface="Arial"/>
            </a:endParaRPr>
          </a:p>
          <a:p>
            <a:pPr algn="ctr">
              <a:lnSpc>
                <a:spcPts val="2151"/>
              </a:lnSpc>
            </a:pPr>
            <a:r>
              <a:rPr b="0" lang="en-US" sz="1560" spc="15" strike="noStrike">
                <a:solidFill>
                  <a:srgbClr val="040506"/>
                </a:solidFill>
                <a:latin typeface="Montserrat Classic"/>
                <a:ea typeface="DejaVu Sans"/>
              </a:rPr>
              <a:t>Analysis and Integration</a:t>
            </a:r>
            <a:endParaRPr b="0" lang="en-US" sz="1560" spc="-1" strike="noStrike">
              <a:solidFill>
                <a:srgbClr val="000000"/>
              </a:solidFill>
              <a:latin typeface="Arial"/>
            </a:endParaRPr>
          </a:p>
        </p:txBody>
      </p:sp>
      <p:sp>
        <p:nvSpPr>
          <p:cNvPr id="261" name="TextBox 21"/>
          <p:cNvSpPr/>
          <p:nvPr/>
        </p:nvSpPr>
        <p:spPr>
          <a:xfrm>
            <a:off x="8011800" y="7318800"/>
            <a:ext cx="3079080" cy="1401120"/>
          </a:xfrm>
          <a:prstGeom prst="rect">
            <a:avLst/>
          </a:prstGeom>
          <a:noFill/>
          <a:ln w="0">
            <a:noFill/>
          </a:ln>
        </p:spPr>
        <p:style>
          <a:lnRef idx="0"/>
          <a:fillRef idx="0"/>
          <a:effectRef idx="0"/>
          <a:fontRef idx="minor"/>
        </p:style>
        <p:txBody>
          <a:bodyPr lIns="0" rIns="0" tIns="0" bIns="0" anchor="t">
            <a:spAutoFit/>
          </a:bodyPr>
          <a:p>
            <a:pPr algn="ctr">
              <a:lnSpc>
                <a:spcPts val="2429"/>
              </a:lnSpc>
            </a:pPr>
            <a:r>
              <a:rPr b="1" lang="en-US" sz="1760" spc="18" strike="noStrike">
                <a:solidFill>
                  <a:srgbClr val="040506"/>
                </a:solidFill>
                <a:latin typeface="Montserrat Classic Bold"/>
                <a:ea typeface="DejaVu Sans"/>
              </a:rPr>
              <a:t>PHASE 2</a:t>
            </a:r>
            <a:endParaRPr b="0" lang="en-US" sz="1760" spc="-1" strike="noStrike">
              <a:solidFill>
                <a:srgbClr val="000000"/>
              </a:solidFill>
              <a:latin typeface="Arial"/>
            </a:endParaRPr>
          </a:p>
          <a:p>
            <a:pPr algn="ctr">
              <a:lnSpc>
                <a:spcPts val="2151"/>
              </a:lnSpc>
            </a:pPr>
            <a:r>
              <a:rPr b="0" lang="en-US" sz="1560" spc="15" strike="noStrike">
                <a:solidFill>
                  <a:srgbClr val="040506"/>
                </a:solidFill>
                <a:latin typeface="Montserrat Classic"/>
                <a:ea typeface="DejaVu Sans"/>
              </a:rPr>
              <a:t>Smart Traffic Light System,</a:t>
            </a:r>
            <a:endParaRPr b="0" lang="en-US" sz="1560" spc="-1" strike="noStrike">
              <a:solidFill>
                <a:srgbClr val="000000"/>
              </a:solidFill>
              <a:latin typeface="Arial"/>
            </a:endParaRPr>
          </a:p>
          <a:p>
            <a:pPr algn="ctr">
              <a:lnSpc>
                <a:spcPts val="2151"/>
              </a:lnSpc>
            </a:pPr>
            <a:r>
              <a:rPr b="0" lang="en-US" sz="1560" spc="15" strike="noStrike">
                <a:solidFill>
                  <a:srgbClr val="040506"/>
                </a:solidFill>
                <a:latin typeface="Montserrat Classic"/>
                <a:ea typeface="DejaVu Sans"/>
              </a:rPr>
              <a:t>Accident Risk Prediction, Public</a:t>
            </a:r>
            <a:endParaRPr b="0" lang="en-US" sz="1560" spc="-1" strike="noStrike">
              <a:solidFill>
                <a:srgbClr val="000000"/>
              </a:solidFill>
              <a:latin typeface="Arial"/>
            </a:endParaRPr>
          </a:p>
          <a:p>
            <a:pPr algn="ctr">
              <a:lnSpc>
                <a:spcPts val="2151"/>
              </a:lnSpc>
              <a:tabLst>
                <a:tab algn="l" pos="0"/>
              </a:tabLst>
            </a:pPr>
            <a:r>
              <a:rPr b="0" lang="en-US" sz="1560" spc="15" strike="noStrike">
                <a:solidFill>
                  <a:srgbClr val="040506"/>
                </a:solidFill>
                <a:latin typeface="Montserrat Classic"/>
                <a:ea typeface="DejaVu Sans"/>
              </a:rPr>
              <a:t>Transport Route Optimization</a:t>
            </a:r>
            <a:endParaRPr b="0" lang="en-US" sz="1560" spc="-1" strike="noStrike">
              <a:solidFill>
                <a:srgbClr val="000000"/>
              </a:solidFill>
              <a:latin typeface="Arial"/>
            </a:endParaRPr>
          </a:p>
        </p:txBody>
      </p:sp>
      <p:sp>
        <p:nvSpPr>
          <p:cNvPr id="262" name="TextBox 22"/>
          <p:cNvSpPr/>
          <p:nvPr/>
        </p:nvSpPr>
        <p:spPr>
          <a:xfrm>
            <a:off x="12830760" y="7001280"/>
            <a:ext cx="2813040" cy="854640"/>
          </a:xfrm>
          <a:prstGeom prst="rect">
            <a:avLst/>
          </a:prstGeom>
          <a:noFill/>
          <a:ln w="0">
            <a:noFill/>
          </a:ln>
        </p:spPr>
        <p:style>
          <a:lnRef idx="0"/>
          <a:fillRef idx="0"/>
          <a:effectRef idx="0"/>
          <a:fontRef idx="minor"/>
        </p:style>
        <p:txBody>
          <a:bodyPr lIns="0" rIns="0" tIns="0" bIns="0" anchor="t">
            <a:spAutoFit/>
          </a:bodyPr>
          <a:p>
            <a:pPr algn="ctr">
              <a:lnSpc>
                <a:spcPts val="2429"/>
              </a:lnSpc>
            </a:pPr>
            <a:r>
              <a:rPr b="1" lang="en-US" sz="1760" spc="18" strike="noStrike">
                <a:solidFill>
                  <a:srgbClr val="040506"/>
                </a:solidFill>
                <a:latin typeface="Montserrat Classic Bold"/>
                <a:ea typeface="DejaVu Sans"/>
              </a:rPr>
              <a:t>PHASE 3</a:t>
            </a:r>
            <a:endParaRPr b="0" lang="en-US" sz="1760" spc="-1" strike="noStrike">
              <a:solidFill>
                <a:srgbClr val="000000"/>
              </a:solidFill>
              <a:latin typeface="Arial"/>
            </a:endParaRPr>
          </a:p>
          <a:p>
            <a:pPr algn="ctr">
              <a:lnSpc>
                <a:spcPts val="2151"/>
              </a:lnSpc>
            </a:pPr>
            <a:r>
              <a:rPr b="0" lang="en-US" sz="1560" spc="15" strike="noStrike">
                <a:solidFill>
                  <a:srgbClr val="040506"/>
                </a:solidFill>
                <a:latin typeface="Montserrat Classic"/>
                <a:ea typeface="DejaVu Sans"/>
              </a:rPr>
              <a:t>Mobile App Integration</a:t>
            </a:r>
            <a:endParaRPr b="0" lang="en-US" sz="1560" spc="-1" strike="noStrike">
              <a:solidFill>
                <a:srgbClr val="000000"/>
              </a:solidFill>
              <a:latin typeface="Arial"/>
            </a:endParaRPr>
          </a:p>
          <a:p>
            <a:pPr algn="ctr">
              <a:lnSpc>
                <a:spcPts val="2151"/>
              </a:lnSpc>
              <a:tabLst>
                <a:tab algn="l" pos="0"/>
              </a:tabLst>
            </a:pPr>
            <a:r>
              <a:rPr b="0" lang="en-US" sz="1560" spc="15" strike="noStrike">
                <a:solidFill>
                  <a:srgbClr val="040506"/>
                </a:solidFill>
                <a:latin typeface="Montserrat Classic"/>
                <a:ea typeface="DejaVu Sans"/>
              </a:rPr>
              <a:t>Driver's Safety Features</a:t>
            </a:r>
            <a:endParaRPr b="0" lang="en-US" sz="156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Freeform 2"/>
          <p:cNvSpPr/>
          <p:nvPr/>
        </p:nvSpPr>
        <p:spPr>
          <a:xfrm flipH="1">
            <a:off x="-720" y="0"/>
            <a:ext cx="18287280" cy="10286280"/>
          </a:xfrm>
          <a:custGeom>
            <a:avLst/>
            <a:gdLst>
              <a:gd name="textAreaLeft" fmla="*/ -360 w 18287280"/>
              <a:gd name="textAreaRight" fmla="*/ 18287640 w 18287280"/>
              <a:gd name="textAreaTop" fmla="*/ 0 h 10286280"/>
              <a:gd name="textAreaBottom" fmla="*/ 10287000 h 10286280"/>
            </a:gdLst>
            <a:ahLst/>
            <a:rect l="textAreaLeft" t="textAreaTop" r="textAreaRight" b="textAreaBottom"/>
            <a:pathLst>
              <a:path w="18288000" h="10287000">
                <a:moveTo>
                  <a:pt x="18288000" y="0"/>
                </a:moveTo>
                <a:lnTo>
                  <a:pt x="0" y="0"/>
                </a:lnTo>
                <a:lnTo>
                  <a:pt x="0" y="10287000"/>
                </a:lnTo>
                <a:lnTo>
                  <a:pt x="18288000" y="10287000"/>
                </a:lnTo>
                <a:lnTo>
                  <a:pt x="1828800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264" name="Group 3"/>
          <p:cNvGrpSpPr/>
          <p:nvPr/>
        </p:nvGrpSpPr>
        <p:grpSpPr>
          <a:xfrm>
            <a:off x="569880" y="1424520"/>
            <a:ext cx="17165880" cy="8301240"/>
            <a:chOff x="569880" y="1424520"/>
            <a:chExt cx="17165880" cy="8301240"/>
          </a:xfrm>
        </p:grpSpPr>
        <p:sp>
          <p:nvSpPr>
            <p:cNvPr id="265" name="Freeform 4"/>
            <p:cNvSpPr/>
            <p:nvPr/>
          </p:nvSpPr>
          <p:spPr>
            <a:xfrm>
              <a:off x="569880" y="1496880"/>
              <a:ext cx="17165880" cy="8228880"/>
            </a:xfrm>
            <a:custGeom>
              <a:avLst/>
              <a:gdLst>
                <a:gd name="textAreaLeft" fmla="*/ 0 w 17165880"/>
                <a:gd name="textAreaRight" fmla="*/ 17166600 w 17165880"/>
                <a:gd name="textAreaTop" fmla="*/ 0 h 8228880"/>
                <a:gd name="textAreaBottom" fmla="*/ 8229600 h 8228880"/>
              </a:gdLst>
              <a:ahLst/>
              <a:rect l="textAreaLeft" t="textAreaTop" r="textAreaRight" b="textAreaBottom"/>
              <a:pathLst>
                <a:path w="4521284" h="2167467">
                  <a:moveTo>
                    <a:pt x="11275" y="0"/>
                  </a:moveTo>
                  <a:lnTo>
                    <a:pt x="4510010" y="0"/>
                  </a:lnTo>
                  <a:cubicBezTo>
                    <a:pt x="4516236" y="0"/>
                    <a:pt x="4521284" y="5048"/>
                    <a:pt x="4521284" y="11275"/>
                  </a:cubicBezTo>
                  <a:lnTo>
                    <a:pt x="4521284" y="2156192"/>
                  </a:lnTo>
                  <a:cubicBezTo>
                    <a:pt x="4521284" y="2159182"/>
                    <a:pt x="4520096" y="2162050"/>
                    <a:pt x="4517982" y="2164164"/>
                  </a:cubicBezTo>
                  <a:cubicBezTo>
                    <a:pt x="4515867" y="2166279"/>
                    <a:pt x="4513000" y="2167467"/>
                    <a:pt x="4510010" y="2167467"/>
                  </a:cubicBezTo>
                  <a:lnTo>
                    <a:pt x="11275" y="2167467"/>
                  </a:lnTo>
                  <a:cubicBezTo>
                    <a:pt x="8284" y="2167467"/>
                    <a:pt x="5417" y="2166279"/>
                    <a:pt x="3302" y="2164164"/>
                  </a:cubicBezTo>
                  <a:cubicBezTo>
                    <a:pt x="1188" y="2162050"/>
                    <a:pt x="0" y="2159182"/>
                    <a:pt x="0" y="2156192"/>
                  </a:cubicBezTo>
                  <a:lnTo>
                    <a:pt x="0" y="11275"/>
                  </a:lnTo>
                  <a:cubicBezTo>
                    <a:pt x="0" y="8284"/>
                    <a:pt x="1188" y="5417"/>
                    <a:pt x="3302" y="3302"/>
                  </a:cubicBezTo>
                  <a:cubicBezTo>
                    <a:pt x="5417" y="1188"/>
                    <a:pt x="8284" y="0"/>
                    <a:pt x="11275" y="0"/>
                  </a:cubicBezTo>
                  <a:close/>
                </a:path>
              </a:pathLst>
            </a:custGeom>
            <a:solidFill>
              <a:srgbClr val="ffffff">
                <a:alpha val="8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66" name="TextBox 5"/>
            <p:cNvSpPr/>
            <p:nvPr/>
          </p:nvSpPr>
          <p:spPr>
            <a:xfrm>
              <a:off x="569880" y="1424520"/>
              <a:ext cx="308556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sp>
        <p:nvSpPr>
          <p:cNvPr id="267" name="TextBox 6"/>
          <p:cNvSpPr/>
          <p:nvPr/>
        </p:nvSpPr>
        <p:spPr>
          <a:xfrm>
            <a:off x="633240" y="2033640"/>
            <a:ext cx="17020800" cy="761040"/>
          </a:xfrm>
          <a:prstGeom prst="rect">
            <a:avLst/>
          </a:prstGeom>
          <a:noFill/>
          <a:ln w="0">
            <a:noFill/>
          </a:ln>
        </p:spPr>
        <p:style>
          <a:lnRef idx="0"/>
          <a:fillRef idx="0"/>
          <a:effectRef idx="0"/>
          <a:fontRef idx="minor"/>
        </p:style>
        <p:txBody>
          <a:bodyPr lIns="0" rIns="0" tIns="0" bIns="0" anchor="t">
            <a:spAutoFit/>
          </a:bodyPr>
          <a:p>
            <a:pPr algn="ctr">
              <a:lnSpc>
                <a:spcPts val="5995"/>
              </a:lnSpc>
              <a:tabLst>
                <a:tab algn="l" pos="0"/>
              </a:tabLst>
            </a:pPr>
            <a:r>
              <a:rPr b="0" lang="en-US" sz="4350" spc="29" strike="noStrike">
                <a:solidFill>
                  <a:srgbClr val="010101"/>
                </a:solidFill>
                <a:latin typeface="Archivo Black"/>
                <a:ea typeface="DejaVu Sans"/>
              </a:rPr>
              <a:t>BUSINESS INTELLIGENCE IN PROJECT DESIGN</a:t>
            </a:r>
            <a:endParaRPr b="0" lang="en-US" sz="4350" spc="-1" strike="noStrike">
              <a:solidFill>
                <a:srgbClr val="000000"/>
              </a:solidFill>
              <a:latin typeface="Arial"/>
            </a:endParaRPr>
          </a:p>
        </p:txBody>
      </p:sp>
      <p:grpSp>
        <p:nvGrpSpPr>
          <p:cNvPr id="268" name="Group 7"/>
          <p:cNvGrpSpPr/>
          <p:nvPr/>
        </p:nvGrpSpPr>
        <p:grpSpPr>
          <a:xfrm>
            <a:off x="819720" y="3497760"/>
            <a:ext cx="3086640" cy="4857480"/>
            <a:chOff x="819720" y="3497760"/>
            <a:chExt cx="3086640" cy="4857480"/>
          </a:xfrm>
        </p:grpSpPr>
        <p:sp>
          <p:nvSpPr>
            <p:cNvPr id="269" name="Freeform 8"/>
            <p:cNvSpPr/>
            <p:nvPr/>
          </p:nvSpPr>
          <p:spPr>
            <a:xfrm>
              <a:off x="819720" y="3570120"/>
              <a:ext cx="3086640" cy="4785120"/>
            </a:xfrm>
            <a:custGeom>
              <a:avLst/>
              <a:gdLst>
                <a:gd name="textAreaLeft" fmla="*/ 0 w 3086640"/>
                <a:gd name="textAreaRight" fmla="*/ 3087360 w 3086640"/>
                <a:gd name="textAreaTop" fmla="*/ 0 h 4785120"/>
                <a:gd name="textAreaBottom" fmla="*/ 4785840 h 4785120"/>
              </a:gdLst>
              <a:ahLst/>
              <a:rect l="textAreaLeft" t="textAreaTop" r="textAreaRight" b="textAreaBottom"/>
              <a:pathLst>
                <a:path w="812800" h="1259993">
                  <a:moveTo>
                    <a:pt x="50153" y="0"/>
                  </a:moveTo>
                  <a:lnTo>
                    <a:pt x="762647" y="0"/>
                  </a:lnTo>
                  <a:cubicBezTo>
                    <a:pt x="775948" y="0"/>
                    <a:pt x="788705" y="5284"/>
                    <a:pt x="798110" y="14690"/>
                  </a:cubicBezTo>
                  <a:cubicBezTo>
                    <a:pt x="807516" y="24095"/>
                    <a:pt x="812800" y="36852"/>
                    <a:pt x="812800" y="50153"/>
                  </a:cubicBezTo>
                  <a:lnTo>
                    <a:pt x="812800" y="1209840"/>
                  </a:lnTo>
                  <a:cubicBezTo>
                    <a:pt x="812800" y="1223141"/>
                    <a:pt x="807516" y="1235898"/>
                    <a:pt x="798110" y="1245303"/>
                  </a:cubicBezTo>
                  <a:cubicBezTo>
                    <a:pt x="788705" y="1254709"/>
                    <a:pt x="775948" y="1259993"/>
                    <a:pt x="762647" y="1259993"/>
                  </a:cubicBezTo>
                  <a:lnTo>
                    <a:pt x="50153" y="1259993"/>
                  </a:lnTo>
                  <a:cubicBezTo>
                    <a:pt x="36852" y="1259993"/>
                    <a:pt x="24095" y="1254709"/>
                    <a:pt x="14690" y="1245303"/>
                  </a:cubicBezTo>
                  <a:cubicBezTo>
                    <a:pt x="5284" y="1235898"/>
                    <a:pt x="0" y="1223141"/>
                    <a:pt x="0" y="1209840"/>
                  </a:cubicBezTo>
                  <a:lnTo>
                    <a:pt x="0" y="50153"/>
                  </a:lnTo>
                  <a:cubicBezTo>
                    <a:pt x="0" y="36852"/>
                    <a:pt x="5284" y="24095"/>
                    <a:pt x="14690" y="14690"/>
                  </a:cubicBezTo>
                  <a:cubicBezTo>
                    <a:pt x="24095" y="5284"/>
                    <a:pt x="36852" y="0"/>
                    <a:pt x="50153" y="0"/>
                  </a:cubicBezTo>
                  <a:close/>
                </a:path>
              </a:pathLst>
            </a:custGeom>
            <a:noFill/>
            <a:ln cap="sq" w="5715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70" name="TextBox 9"/>
            <p:cNvSpPr/>
            <p:nvPr/>
          </p:nvSpPr>
          <p:spPr>
            <a:xfrm>
              <a:off x="819720" y="349776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271" name="Group 10"/>
          <p:cNvGrpSpPr/>
          <p:nvPr/>
        </p:nvGrpSpPr>
        <p:grpSpPr>
          <a:xfrm>
            <a:off x="819720" y="5423760"/>
            <a:ext cx="3086640" cy="3159000"/>
            <a:chOff x="819720" y="5423760"/>
            <a:chExt cx="3086640" cy="3159000"/>
          </a:xfrm>
        </p:grpSpPr>
        <p:sp>
          <p:nvSpPr>
            <p:cNvPr id="272" name="Freeform 11"/>
            <p:cNvSpPr/>
            <p:nvPr/>
          </p:nvSpPr>
          <p:spPr>
            <a:xfrm>
              <a:off x="819720" y="5496120"/>
              <a:ext cx="3086640" cy="507240"/>
            </a:xfrm>
            <a:custGeom>
              <a:avLst/>
              <a:gdLst>
                <a:gd name="textAreaLeft" fmla="*/ 0 w 3086640"/>
                <a:gd name="textAreaRight" fmla="*/ 3087360 w 3086640"/>
                <a:gd name="textAreaTop" fmla="*/ 0 h 507240"/>
                <a:gd name="textAreaBottom" fmla="*/ 507960 h 507240"/>
              </a:gdLst>
              <a:ahLst/>
              <a:rect l="textAreaLeft" t="textAreaTop" r="textAreaRight" b="textAreaBottom"/>
              <a:pathLst>
                <a:path w="812800" h="133695">
                  <a:moveTo>
                    <a:pt x="0" y="0"/>
                  </a:moveTo>
                  <a:lnTo>
                    <a:pt x="812800" y="0"/>
                  </a:lnTo>
                  <a:lnTo>
                    <a:pt x="812800" y="133695"/>
                  </a:lnTo>
                  <a:lnTo>
                    <a:pt x="0" y="133695"/>
                  </a:lnTo>
                  <a:close/>
                </a:path>
              </a:pathLst>
            </a:custGeom>
            <a:solidFill>
              <a:srgbClr val="000000"/>
            </a:solidFill>
            <a:ln w="0">
              <a:noFill/>
            </a:ln>
          </p:spPr>
          <p:style>
            <a:lnRef idx="0"/>
            <a:fillRef idx="0"/>
            <a:effectRef idx="0"/>
            <a:fontRef idx="minor"/>
          </p:style>
          <p:txBody>
            <a:bodyPr lIns="90000" rIns="90000" tIns="45000" bIns="45000" anchor="t">
              <a:noAutofit/>
            </a:bodyPr>
            <a:p>
              <a:pPr algn="ctr">
                <a:lnSpc>
                  <a:spcPts val="2341"/>
                </a:lnSpc>
              </a:pPr>
              <a:r>
                <a:rPr b="0" lang="en-US" sz="1800" spc="-1" strike="noStrike">
                  <a:solidFill>
                    <a:srgbClr val="ffffff"/>
                  </a:solidFill>
                  <a:latin typeface="Montserrat Classic"/>
                  <a:ea typeface="DejaVu Sans"/>
                </a:rPr>
                <a:t>Progression</a:t>
              </a:r>
              <a:endParaRPr b="0" lang="en-US" sz="1800" spc="-1" strike="noStrike">
                <a:solidFill>
                  <a:srgbClr val="ffffff"/>
                </a:solidFill>
                <a:latin typeface="Arial"/>
                <a:ea typeface="DejaVu Sans"/>
              </a:endParaRPr>
            </a:p>
          </p:txBody>
        </p:sp>
        <p:sp>
          <p:nvSpPr>
            <p:cNvPr id="273" name="TextBox 12"/>
            <p:cNvSpPr/>
            <p:nvPr/>
          </p:nvSpPr>
          <p:spPr>
            <a:xfrm>
              <a:off x="819720" y="542376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341"/>
                </a:lnSpc>
              </a:pPr>
              <a:r>
                <a:rPr b="0" lang="en-US" sz="1800" spc="-1" strike="noStrike">
                  <a:solidFill>
                    <a:srgbClr val="ffffff"/>
                  </a:solidFill>
                  <a:latin typeface="Montserrat Classic"/>
                  <a:ea typeface="DejaVu Sans"/>
                </a:rPr>
                <a:t>Structured </a:t>
              </a:r>
              <a:endParaRPr b="0" lang="en-US" sz="1800" spc="-1" strike="noStrike">
                <a:solidFill>
                  <a:srgbClr val="000000"/>
                </a:solidFill>
                <a:latin typeface="Arial"/>
              </a:endParaRPr>
            </a:p>
          </p:txBody>
        </p:sp>
      </p:grpSp>
      <p:grpSp>
        <p:nvGrpSpPr>
          <p:cNvPr id="274" name="Group 13"/>
          <p:cNvGrpSpPr/>
          <p:nvPr/>
        </p:nvGrpSpPr>
        <p:grpSpPr>
          <a:xfrm>
            <a:off x="4225680" y="3497760"/>
            <a:ext cx="3086640" cy="4857480"/>
            <a:chOff x="4225680" y="3497760"/>
            <a:chExt cx="3086640" cy="4857480"/>
          </a:xfrm>
        </p:grpSpPr>
        <p:sp>
          <p:nvSpPr>
            <p:cNvPr id="275" name="Freeform 14"/>
            <p:cNvSpPr/>
            <p:nvPr/>
          </p:nvSpPr>
          <p:spPr>
            <a:xfrm>
              <a:off x="4225680" y="3570120"/>
              <a:ext cx="3086640" cy="4785120"/>
            </a:xfrm>
            <a:custGeom>
              <a:avLst/>
              <a:gdLst>
                <a:gd name="textAreaLeft" fmla="*/ 0 w 3086640"/>
                <a:gd name="textAreaRight" fmla="*/ 3087360 w 3086640"/>
                <a:gd name="textAreaTop" fmla="*/ 0 h 4785120"/>
                <a:gd name="textAreaBottom" fmla="*/ 4785840 h 4785120"/>
              </a:gdLst>
              <a:ahLst/>
              <a:rect l="textAreaLeft" t="textAreaTop" r="textAreaRight" b="textAreaBottom"/>
              <a:pathLst>
                <a:path w="812800" h="1259993">
                  <a:moveTo>
                    <a:pt x="50153" y="0"/>
                  </a:moveTo>
                  <a:lnTo>
                    <a:pt x="762647" y="0"/>
                  </a:lnTo>
                  <a:cubicBezTo>
                    <a:pt x="775948" y="0"/>
                    <a:pt x="788705" y="5284"/>
                    <a:pt x="798110" y="14690"/>
                  </a:cubicBezTo>
                  <a:cubicBezTo>
                    <a:pt x="807516" y="24095"/>
                    <a:pt x="812800" y="36852"/>
                    <a:pt x="812800" y="50153"/>
                  </a:cubicBezTo>
                  <a:lnTo>
                    <a:pt x="812800" y="1209840"/>
                  </a:lnTo>
                  <a:cubicBezTo>
                    <a:pt x="812800" y="1223141"/>
                    <a:pt x="807516" y="1235898"/>
                    <a:pt x="798110" y="1245303"/>
                  </a:cubicBezTo>
                  <a:cubicBezTo>
                    <a:pt x="788705" y="1254709"/>
                    <a:pt x="775948" y="1259993"/>
                    <a:pt x="762647" y="1259993"/>
                  </a:cubicBezTo>
                  <a:lnTo>
                    <a:pt x="50153" y="1259993"/>
                  </a:lnTo>
                  <a:cubicBezTo>
                    <a:pt x="36852" y="1259993"/>
                    <a:pt x="24095" y="1254709"/>
                    <a:pt x="14690" y="1245303"/>
                  </a:cubicBezTo>
                  <a:cubicBezTo>
                    <a:pt x="5284" y="1235898"/>
                    <a:pt x="0" y="1223141"/>
                    <a:pt x="0" y="1209840"/>
                  </a:cubicBezTo>
                  <a:lnTo>
                    <a:pt x="0" y="50153"/>
                  </a:lnTo>
                  <a:cubicBezTo>
                    <a:pt x="0" y="36852"/>
                    <a:pt x="5284" y="24095"/>
                    <a:pt x="14690" y="14690"/>
                  </a:cubicBezTo>
                  <a:cubicBezTo>
                    <a:pt x="24095" y="5284"/>
                    <a:pt x="36852" y="0"/>
                    <a:pt x="50153" y="0"/>
                  </a:cubicBezTo>
                  <a:close/>
                </a:path>
              </a:pathLst>
            </a:custGeom>
            <a:noFill/>
            <a:ln cap="sq" w="5715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76" name="TextBox 15"/>
            <p:cNvSpPr/>
            <p:nvPr/>
          </p:nvSpPr>
          <p:spPr>
            <a:xfrm>
              <a:off x="4225680" y="349776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277" name="Group 16"/>
          <p:cNvGrpSpPr/>
          <p:nvPr/>
        </p:nvGrpSpPr>
        <p:grpSpPr>
          <a:xfrm>
            <a:off x="4228560" y="5463000"/>
            <a:ext cx="3086640" cy="3159000"/>
            <a:chOff x="4228560" y="5463000"/>
            <a:chExt cx="3086640" cy="3159000"/>
          </a:xfrm>
        </p:grpSpPr>
        <p:sp>
          <p:nvSpPr>
            <p:cNvPr id="278" name="Freeform 17"/>
            <p:cNvSpPr/>
            <p:nvPr/>
          </p:nvSpPr>
          <p:spPr>
            <a:xfrm>
              <a:off x="4228560" y="5535360"/>
              <a:ext cx="3086640" cy="507240"/>
            </a:xfrm>
            <a:custGeom>
              <a:avLst/>
              <a:gdLst>
                <a:gd name="textAreaLeft" fmla="*/ 0 w 3086640"/>
                <a:gd name="textAreaRight" fmla="*/ 3087360 w 3086640"/>
                <a:gd name="textAreaTop" fmla="*/ 0 h 507240"/>
                <a:gd name="textAreaBottom" fmla="*/ 507960 h 507240"/>
              </a:gdLst>
              <a:ahLst/>
              <a:rect l="textAreaLeft" t="textAreaTop" r="textAreaRight" b="textAreaBottom"/>
              <a:pathLst>
                <a:path w="812800" h="133695">
                  <a:moveTo>
                    <a:pt x="0" y="0"/>
                  </a:moveTo>
                  <a:lnTo>
                    <a:pt x="812800" y="0"/>
                  </a:lnTo>
                  <a:lnTo>
                    <a:pt x="812800" y="133695"/>
                  </a:lnTo>
                  <a:lnTo>
                    <a:pt x="0" y="133695"/>
                  </a:lnTo>
                  <a:close/>
                </a:path>
              </a:pathLst>
            </a:custGeom>
            <a:solidFill>
              <a:srgbClr val="000000"/>
            </a:solidFill>
            <a:ln w="0">
              <a:noFill/>
            </a:ln>
          </p:spPr>
          <p:style>
            <a:lnRef idx="0"/>
            <a:fillRef idx="0"/>
            <a:effectRef idx="0"/>
            <a:fontRef idx="minor"/>
          </p:style>
          <p:txBody>
            <a:bodyPr lIns="90000" rIns="90000" tIns="45000" bIns="45000" anchor="t">
              <a:noAutofit/>
            </a:bodyPr>
            <a:p>
              <a:pPr algn="ctr">
                <a:lnSpc>
                  <a:spcPts val="2341"/>
                </a:lnSpc>
              </a:pPr>
              <a:r>
                <a:rPr b="0" lang="en-US" sz="1800" spc="-1" strike="noStrike">
                  <a:solidFill>
                    <a:srgbClr val="ffffff"/>
                  </a:solidFill>
                  <a:latin typeface="Montserrat Classic"/>
                  <a:ea typeface="DejaVu Sans"/>
                </a:rPr>
                <a:t>Iterative Feedback</a:t>
              </a:r>
              <a:endParaRPr b="0" lang="en-US" sz="1800" spc="-1" strike="noStrike">
                <a:solidFill>
                  <a:srgbClr val="ffffff"/>
                </a:solidFill>
                <a:latin typeface="Arial"/>
                <a:ea typeface="DejaVu Sans"/>
              </a:endParaRPr>
            </a:p>
          </p:txBody>
        </p:sp>
        <p:sp>
          <p:nvSpPr>
            <p:cNvPr id="279" name="TextBox 18"/>
            <p:cNvSpPr/>
            <p:nvPr/>
          </p:nvSpPr>
          <p:spPr>
            <a:xfrm>
              <a:off x="4228560" y="546300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341"/>
                </a:lnSpc>
              </a:pPr>
              <a:r>
                <a:rPr b="0" lang="en-US" sz="1800" spc="-1" strike="noStrike">
                  <a:solidFill>
                    <a:srgbClr val="ffffff"/>
                  </a:solidFill>
                  <a:latin typeface="Montserrat Classic"/>
                  <a:ea typeface="DejaVu Sans"/>
                </a:rPr>
                <a:t>Iterative Feedback</a:t>
              </a:r>
              <a:endParaRPr b="0" lang="en-US" sz="1800" spc="-1" strike="noStrike">
                <a:solidFill>
                  <a:srgbClr val="000000"/>
                </a:solidFill>
                <a:latin typeface="Arial"/>
              </a:endParaRPr>
            </a:p>
          </p:txBody>
        </p:sp>
      </p:grpSp>
      <p:grpSp>
        <p:nvGrpSpPr>
          <p:cNvPr id="280" name="Group 19"/>
          <p:cNvGrpSpPr/>
          <p:nvPr/>
        </p:nvGrpSpPr>
        <p:grpSpPr>
          <a:xfrm>
            <a:off x="7627680" y="3497760"/>
            <a:ext cx="3086640" cy="4857480"/>
            <a:chOff x="7627680" y="3497760"/>
            <a:chExt cx="3086640" cy="4857480"/>
          </a:xfrm>
        </p:grpSpPr>
        <p:sp>
          <p:nvSpPr>
            <p:cNvPr id="281" name="Freeform 20"/>
            <p:cNvSpPr/>
            <p:nvPr/>
          </p:nvSpPr>
          <p:spPr>
            <a:xfrm>
              <a:off x="7627680" y="3570120"/>
              <a:ext cx="3086640" cy="4785120"/>
            </a:xfrm>
            <a:custGeom>
              <a:avLst/>
              <a:gdLst>
                <a:gd name="textAreaLeft" fmla="*/ 0 w 3086640"/>
                <a:gd name="textAreaRight" fmla="*/ 3087360 w 3086640"/>
                <a:gd name="textAreaTop" fmla="*/ 0 h 4785120"/>
                <a:gd name="textAreaBottom" fmla="*/ 4785840 h 4785120"/>
              </a:gdLst>
              <a:ahLst/>
              <a:rect l="textAreaLeft" t="textAreaTop" r="textAreaRight" b="textAreaBottom"/>
              <a:pathLst>
                <a:path w="812800" h="1259993">
                  <a:moveTo>
                    <a:pt x="50153" y="0"/>
                  </a:moveTo>
                  <a:lnTo>
                    <a:pt x="762647" y="0"/>
                  </a:lnTo>
                  <a:cubicBezTo>
                    <a:pt x="775948" y="0"/>
                    <a:pt x="788705" y="5284"/>
                    <a:pt x="798110" y="14690"/>
                  </a:cubicBezTo>
                  <a:cubicBezTo>
                    <a:pt x="807516" y="24095"/>
                    <a:pt x="812800" y="36852"/>
                    <a:pt x="812800" y="50153"/>
                  </a:cubicBezTo>
                  <a:lnTo>
                    <a:pt x="812800" y="1209840"/>
                  </a:lnTo>
                  <a:cubicBezTo>
                    <a:pt x="812800" y="1223141"/>
                    <a:pt x="807516" y="1235898"/>
                    <a:pt x="798110" y="1245303"/>
                  </a:cubicBezTo>
                  <a:cubicBezTo>
                    <a:pt x="788705" y="1254709"/>
                    <a:pt x="775948" y="1259993"/>
                    <a:pt x="762647" y="1259993"/>
                  </a:cubicBezTo>
                  <a:lnTo>
                    <a:pt x="50153" y="1259993"/>
                  </a:lnTo>
                  <a:cubicBezTo>
                    <a:pt x="36852" y="1259993"/>
                    <a:pt x="24095" y="1254709"/>
                    <a:pt x="14690" y="1245303"/>
                  </a:cubicBezTo>
                  <a:cubicBezTo>
                    <a:pt x="5284" y="1235898"/>
                    <a:pt x="0" y="1223141"/>
                    <a:pt x="0" y="1209840"/>
                  </a:cubicBezTo>
                  <a:lnTo>
                    <a:pt x="0" y="50153"/>
                  </a:lnTo>
                  <a:cubicBezTo>
                    <a:pt x="0" y="36852"/>
                    <a:pt x="5284" y="24095"/>
                    <a:pt x="14690" y="14690"/>
                  </a:cubicBezTo>
                  <a:cubicBezTo>
                    <a:pt x="24095" y="5284"/>
                    <a:pt x="36852" y="0"/>
                    <a:pt x="50153" y="0"/>
                  </a:cubicBezTo>
                  <a:close/>
                </a:path>
              </a:pathLst>
            </a:custGeom>
            <a:noFill/>
            <a:ln cap="sq" w="5715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82" name="TextBox 21"/>
            <p:cNvSpPr/>
            <p:nvPr/>
          </p:nvSpPr>
          <p:spPr>
            <a:xfrm>
              <a:off x="7627680" y="349776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283" name="Group 22"/>
          <p:cNvGrpSpPr/>
          <p:nvPr/>
        </p:nvGrpSpPr>
        <p:grpSpPr>
          <a:xfrm>
            <a:off x="7627680" y="5423760"/>
            <a:ext cx="3086640" cy="3159000"/>
            <a:chOff x="7627680" y="5423760"/>
            <a:chExt cx="3086640" cy="3159000"/>
          </a:xfrm>
        </p:grpSpPr>
        <p:sp>
          <p:nvSpPr>
            <p:cNvPr id="284" name="Freeform 23"/>
            <p:cNvSpPr/>
            <p:nvPr/>
          </p:nvSpPr>
          <p:spPr>
            <a:xfrm>
              <a:off x="7627680" y="5496120"/>
              <a:ext cx="3086640" cy="507240"/>
            </a:xfrm>
            <a:custGeom>
              <a:avLst/>
              <a:gdLst>
                <a:gd name="textAreaLeft" fmla="*/ 0 w 3086640"/>
                <a:gd name="textAreaRight" fmla="*/ 3087360 w 3086640"/>
                <a:gd name="textAreaTop" fmla="*/ 0 h 507240"/>
                <a:gd name="textAreaBottom" fmla="*/ 507960 h 507240"/>
              </a:gdLst>
              <a:ahLst/>
              <a:rect l="textAreaLeft" t="textAreaTop" r="textAreaRight" b="textAreaBottom"/>
              <a:pathLst>
                <a:path w="812800" h="133695">
                  <a:moveTo>
                    <a:pt x="0" y="0"/>
                  </a:moveTo>
                  <a:lnTo>
                    <a:pt x="812800" y="0"/>
                  </a:lnTo>
                  <a:lnTo>
                    <a:pt x="812800" y="133695"/>
                  </a:lnTo>
                  <a:lnTo>
                    <a:pt x="0" y="133695"/>
                  </a:lnTo>
                  <a:close/>
                </a:path>
              </a:pathLst>
            </a:custGeom>
            <a:solidFill>
              <a:srgbClr val="000000"/>
            </a:solidFill>
            <a:ln w="0">
              <a:noFill/>
            </a:ln>
          </p:spPr>
          <p:style>
            <a:lnRef idx="0"/>
            <a:fillRef idx="0"/>
            <a:effectRef idx="0"/>
            <a:fontRef idx="minor"/>
          </p:style>
          <p:txBody>
            <a:bodyPr lIns="90000" rIns="90000" tIns="45000" bIns="45000" anchor="t">
              <a:noAutofit/>
            </a:bodyPr>
            <a:p>
              <a:pPr algn="ctr">
                <a:lnSpc>
                  <a:spcPts val="2341"/>
                </a:lnSpc>
              </a:pPr>
              <a:r>
                <a:rPr b="0" lang="en-US" sz="1800" spc="-1" strike="noStrike">
                  <a:solidFill>
                    <a:srgbClr val="ffffff"/>
                  </a:solidFill>
                  <a:latin typeface="Montserrat Classic"/>
                  <a:ea typeface="DejaVu Sans"/>
                </a:rPr>
                <a:t>Risk Management</a:t>
              </a:r>
              <a:endParaRPr b="0" lang="en-US" sz="1800" spc="-1" strike="noStrike">
                <a:solidFill>
                  <a:srgbClr val="ffffff"/>
                </a:solidFill>
                <a:latin typeface="Arial"/>
                <a:ea typeface="DejaVu Sans"/>
              </a:endParaRPr>
            </a:p>
          </p:txBody>
        </p:sp>
        <p:sp>
          <p:nvSpPr>
            <p:cNvPr id="285" name="TextBox 24"/>
            <p:cNvSpPr/>
            <p:nvPr/>
          </p:nvSpPr>
          <p:spPr>
            <a:xfrm>
              <a:off x="7627680" y="542376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341"/>
                </a:lnSpc>
              </a:pPr>
              <a:r>
                <a:rPr b="0" lang="en-US" sz="1800" spc="-1" strike="noStrike">
                  <a:solidFill>
                    <a:srgbClr val="ffffff"/>
                  </a:solidFill>
                  <a:latin typeface="Montserrat Classic"/>
                  <a:ea typeface="DejaVu Sans"/>
                </a:rPr>
                <a:t>Risk management</a:t>
              </a:r>
              <a:endParaRPr b="0" lang="en-US" sz="1800" spc="-1" strike="noStrike">
                <a:solidFill>
                  <a:srgbClr val="000000"/>
                </a:solidFill>
                <a:latin typeface="Arial"/>
              </a:endParaRPr>
            </a:p>
          </p:txBody>
        </p:sp>
      </p:grpSp>
      <p:grpSp>
        <p:nvGrpSpPr>
          <p:cNvPr id="286" name="Group 25"/>
          <p:cNvGrpSpPr/>
          <p:nvPr/>
        </p:nvGrpSpPr>
        <p:grpSpPr>
          <a:xfrm>
            <a:off x="11033640" y="3497760"/>
            <a:ext cx="3086640" cy="4857480"/>
            <a:chOff x="11033640" y="3497760"/>
            <a:chExt cx="3086640" cy="4857480"/>
          </a:xfrm>
        </p:grpSpPr>
        <p:sp>
          <p:nvSpPr>
            <p:cNvPr id="287" name="Freeform 26"/>
            <p:cNvSpPr/>
            <p:nvPr/>
          </p:nvSpPr>
          <p:spPr>
            <a:xfrm>
              <a:off x="11033640" y="3570120"/>
              <a:ext cx="3086640" cy="4785120"/>
            </a:xfrm>
            <a:custGeom>
              <a:avLst/>
              <a:gdLst>
                <a:gd name="textAreaLeft" fmla="*/ 0 w 3086640"/>
                <a:gd name="textAreaRight" fmla="*/ 3087360 w 3086640"/>
                <a:gd name="textAreaTop" fmla="*/ 0 h 4785120"/>
                <a:gd name="textAreaBottom" fmla="*/ 4785840 h 4785120"/>
              </a:gdLst>
              <a:ahLst/>
              <a:rect l="textAreaLeft" t="textAreaTop" r="textAreaRight" b="textAreaBottom"/>
              <a:pathLst>
                <a:path w="812800" h="1259993">
                  <a:moveTo>
                    <a:pt x="50153" y="0"/>
                  </a:moveTo>
                  <a:lnTo>
                    <a:pt x="762647" y="0"/>
                  </a:lnTo>
                  <a:cubicBezTo>
                    <a:pt x="775948" y="0"/>
                    <a:pt x="788705" y="5284"/>
                    <a:pt x="798110" y="14690"/>
                  </a:cubicBezTo>
                  <a:cubicBezTo>
                    <a:pt x="807516" y="24095"/>
                    <a:pt x="812800" y="36852"/>
                    <a:pt x="812800" y="50153"/>
                  </a:cubicBezTo>
                  <a:lnTo>
                    <a:pt x="812800" y="1209840"/>
                  </a:lnTo>
                  <a:cubicBezTo>
                    <a:pt x="812800" y="1223141"/>
                    <a:pt x="807516" y="1235898"/>
                    <a:pt x="798110" y="1245303"/>
                  </a:cubicBezTo>
                  <a:cubicBezTo>
                    <a:pt x="788705" y="1254709"/>
                    <a:pt x="775948" y="1259993"/>
                    <a:pt x="762647" y="1259993"/>
                  </a:cubicBezTo>
                  <a:lnTo>
                    <a:pt x="50153" y="1259993"/>
                  </a:lnTo>
                  <a:cubicBezTo>
                    <a:pt x="36852" y="1259993"/>
                    <a:pt x="24095" y="1254709"/>
                    <a:pt x="14690" y="1245303"/>
                  </a:cubicBezTo>
                  <a:cubicBezTo>
                    <a:pt x="5284" y="1235898"/>
                    <a:pt x="0" y="1223141"/>
                    <a:pt x="0" y="1209840"/>
                  </a:cubicBezTo>
                  <a:lnTo>
                    <a:pt x="0" y="50153"/>
                  </a:lnTo>
                  <a:cubicBezTo>
                    <a:pt x="0" y="36852"/>
                    <a:pt x="5284" y="24095"/>
                    <a:pt x="14690" y="14690"/>
                  </a:cubicBezTo>
                  <a:cubicBezTo>
                    <a:pt x="24095" y="5284"/>
                    <a:pt x="36852" y="0"/>
                    <a:pt x="50153" y="0"/>
                  </a:cubicBezTo>
                  <a:close/>
                </a:path>
              </a:pathLst>
            </a:custGeom>
            <a:noFill/>
            <a:ln cap="sq" w="5715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88" name="TextBox 27"/>
            <p:cNvSpPr/>
            <p:nvPr/>
          </p:nvSpPr>
          <p:spPr>
            <a:xfrm>
              <a:off x="11033640" y="349776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289" name="Group 28"/>
          <p:cNvGrpSpPr/>
          <p:nvPr/>
        </p:nvGrpSpPr>
        <p:grpSpPr>
          <a:xfrm>
            <a:off x="11033640" y="5423760"/>
            <a:ext cx="3086640" cy="3159000"/>
            <a:chOff x="11033640" y="5423760"/>
            <a:chExt cx="3086640" cy="3159000"/>
          </a:xfrm>
        </p:grpSpPr>
        <p:sp>
          <p:nvSpPr>
            <p:cNvPr id="290" name="Freeform 29"/>
            <p:cNvSpPr/>
            <p:nvPr/>
          </p:nvSpPr>
          <p:spPr>
            <a:xfrm>
              <a:off x="11033640" y="5496120"/>
              <a:ext cx="3086640" cy="507240"/>
            </a:xfrm>
            <a:custGeom>
              <a:avLst/>
              <a:gdLst>
                <a:gd name="textAreaLeft" fmla="*/ 0 w 3086640"/>
                <a:gd name="textAreaRight" fmla="*/ 3087360 w 3086640"/>
                <a:gd name="textAreaTop" fmla="*/ 0 h 507240"/>
                <a:gd name="textAreaBottom" fmla="*/ 507960 h 507240"/>
              </a:gdLst>
              <a:ahLst/>
              <a:rect l="textAreaLeft" t="textAreaTop" r="textAreaRight" b="textAreaBottom"/>
              <a:pathLst>
                <a:path w="812800" h="133695">
                  <a:moveTo>
                    <a:pt x="0" y="0"/>
                  </a:moveTo>
                  <a:lnTo>
                    <a:pt x="812800" y="0"/>
                  </a:lnTo>
                  <a:lnTo>
                    <a:pt x="812800" y="133695"/>
                  </a:lnTo>
                  <a:lnTo>
                    <a:pt x="0" y="133695"/>
                  </a:lnTo>
                  <a:close/>
                </a:path>
              </a:pathLst>
            </a:custGeom>
            <a:solidFill>
              <a:srgbClr val="000000"/>
            </a:solidFill>
            <a:ln w="0">
              <a:noFill/>
            </a:ln>
          </p:spPr>
          <p:style>
            <a:lnRef idx="0"/>
            <a:fillRef idx="0"/>
            <a:effectRef idx="0"/>
            <a:fontRef idx="minor"/>
          </p:style>
          <p:txBody>
            <a:bodyPr lIns="90000" rIns="90000" tIns="45000" bIns="45000" anchor="t">
              <a:noAutofit/>
            </a:bodyPr>
            <a:p>
              <a:pPr algn="ctr">
                <a:lnSpc>
                  <a:spcPts val="2341"/>
                </a:lnSpc>
              </a:pPr>
              <a:r>
                <a:rPr b="0" lang="en-US" sz="1800" spc="-1" strike="noStrike">
                  <a:solidFill>
                    <a:srgbClr val="ffffff"/>
                  </a:solidFill>
                  <a:latin typeface="Montserrat Classic"/>
                  <a:ea typeface="DejaVu Sans"/>
                </a:rPr>
                <a:t>User Adaptation</a:t>
              </a:r>
              <a:endParaRPr b="0" lang="en-US" sz="1800" spc="-1" strike="noStrike">
                <a:solidFill>
                  <a:srgbClr val="ffffff"/>
                </a:solidFill>
                <a:latin typeface="Arial"/>
                <a:ea typeface="DejaVu Sans"/>
              </a:endParaRPr>
            </a:p>
          </p:txBody>
        </p:sp>
        <p:sp>
          <p:nvSpPr>
            <p:cNvPr id="291" name="TextBox 30"/>
            <p:cNvSpPr/>
            <p:nvPr/>
          </p:nvSpPr>
          <p:spPr>
            <a:xfrm>
              <a:off x="11033640" y="542376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341"/>
                </a:lnSpc>
              </a:pPr>
              <a:r>
                <a:rPr b="0" lang="en-US" sz="1800" spc="-1" strike="noStrike">
                  <a:solidFill>
                    <a:srgbClr val="ffffff"/>
                  </a:solidFill>
                  <a:latin typeface="Montserrat Classic"/>
                  <a:ea typeface="DejaVu Sans"/>
                </a:rPr>
                <a:t>User Adaptation </a:t>
              </a:r>
              <a:endParaRPr b="0" lang="en-US" sz="1800" spc="-1" strike="noStrike">
                <a:solidFill>
                  <a:srgbClr val="000000"/>
                </a:solidFill>
                <a:latin typeface="Arial"/>
              </a:endParaRPr>
            </a:p>
          </p:txBody>
        </p:sp>
      </p:grpSp>
      <p:sp>
        <p:nvSpPr>
          <p:cNvPr id="292" name="Freeform 31"/>
          <p:cNvSpPr/>
          <p:nvPr/>
        </p:nvSpPr>
        <p:spPr>
          <a:xfrm>
            <a:off x="8738640" y="4164120"/>
            <a:ext cx="789120" cy="975600"/>
          </a:xfrm>
          <a:custGeom>
            <a:avLst/>
            <a:gdLst>
              <a:gd name="textAreaLeft" fmla="*/ 0 w 789120"/>
              <a:gd name="textAreaRight" fmla="*/ 789840 w 789120"/>
              <a:gd name="textAreaTop" fmla="*/ 0 h 975600"/>
              <a:gd name="textAreaBottom" fmla="*/ 976320 h 975600"/>
            </a:gdLst>
            <a:ahLst/>
            <a:rect l="textAreaLeft" t="textAreaTop" r="textAreaRight" b="textAreaBottom"/>
            <a:pathLst>
              <a:path w="789882" h="976258">
                <a:moveTo>
                  <a:pt x="0" y="0"/>
                </a:moveTo>
                <a:lnTo>
                  <a:pt x="789881" y="0"/>
                </a:lnTo>
                <a:lnTo>
                  <a:pt x="789881" y="976258"/>
                </a:lnTo>
                <a:lnTo>
                  <a:pt x="0" y="976258"/>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3" name="Freeform 32"/>
          <p:cNvSpPr/>
          <p:nvPr/>
        </p:nvSpPr>
        <p:spPr>
          <a:xfrm>
            <a:off x="5032800" y="4127400"/>
            <a:ext cx="1397160" cy="1049040"/>
          </a:xfrm>
          <a:custGeom>
            <a:avLst/>
            <a:gdLst>
              <a:gd name="textAreaLeft" fmla="*/ 0 w 1397160"/>
              <a:gd name="textAreaRight" fmla="*/ 1397880 w 1397160"/>
              <a:gd name="textAreaTop" fmla="*/ 0 h 1049040"/>
              <a:gd name="textAreaBottom" fmla="*/ 1049760 h 1049040"/>
            </a:gdLst>
            <a:ahLst/>
            <a:rect l="textAreaLeft" t="textAreaTop" r="textAreaRight" b="textAreaBottom"/>
            <a:pathLst>
              <a:path w="1397887" h="1049686">
                <a:moveTo>
                  <a:pt x="0" y="0"/>
                </a:moveTo>
                <a:lnTo>
                  <a:pt x="1397887" y="0"/>
                </a:lnTo>
                <a:lnTo>
                  <a:pt x="1397887" y="1049686"/>
                </a:lnTo>
                <a:lnTo>
                  <a:pt x="0" y="104968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4" name="Freeform 33"/>
          <p:cNvSpPr/>
          <p:nvPr/>
        </p:nvSpPr>
        <p:spPr>
          <a:xfrm>
            <a:off x="12095280" y="4132080"/>
            <a:ext cx="963720" cy="978120"/>
          </a:xfrm>
          <a:custGeom>
            <a:avLst/>
            <a:gdLst>
              <a:gd name="textAreaLeft" fmla="*/ 0 w 963720"/>
              <a:gd name="textAreaRight" fmla="*/ 964440 w 963720"/>
              <a:gd name="textAreaTop" fmla="*/ 0 h 978120"/>
              <a:gd name="textAreaBottom" fmla="*/ 978840 h 978120"/>
            </a:gdLst>
            <a:ahLst/>
            <a:rect l="textAreaLeft" t="textAreaTop" r="textAreaRight" b="textAreaBottom"/>
            <a:pathLst>
              <a:path w="964452" h="978687">
                <a:moveTo>
                  <a:pt x="0" y="0"/>
                </a:moveTo>
                <a:lnTo>
                  <a:pt x="964452" y="0"/>
                </a:lnTo>
                <a:lnTo>
                  <a:pt x="964452" y="978688"/>
                </a:lnTo>
                <a:lnTo>
                  <a:pt x="0" y="978688"/>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5" name="Freeform 34"/>
          <p:cNvSpPr/>
          <p:nvPr/>
        </p:nvSpPr>
        <p:spPr>
          <a:xfrm>
            <a:off x="1764720" y="4090680"/>
            <a:ext cx="1078920" cy="1061280"/>
          </a:xfrm>
          <a:custGeom>
            <a:avLst/>
            <a:gdLst>
              <a:gd name="textAreaLeft" fmla="*/ 0 w 1078920"/>
              <a:gd name="textAreaRight" fmla="*/ 1079640 w 1078920"/>
              <a:gd name="textAreaTop" fmla="*/ 0 h 1061280"/>
              <a:gd name="textAreaBottom" fmla="*/ 1062000 h 1061280"/>
            </a:gdLst>
            <a:ahLst/>
            <a:rect l="textAreaLeft" t="textAreaTop" r="textAreaRight" b="textAreaBottom"/>
            <a:pathLst>
              <a:path w="1079511" h="1061847">
                <a:moveTo>
                  <a:pt x="0" y="0"/>
                </a:moveTo>
                <a:lnTo>
                  <a:pt x="1079511" y="0"/>
                </a:lnTo>
                <a:lnTo>
                  <a:pt x="1079511" y="1061846"/>
                </a:lnTo>
                <a:lnTo>
                  <a:pt x="0" y="1061846"/>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296" name="Group 35"/>
          <p:cNvGrpSpPr/>
          <p:nvPr/>
        </p:nvGrpSpPr>
        <p:grpSpPr>
          <a:xfrm>
            <a:off x="14380920" y="3497760"/>
            <a:ext cx="3086640" cy="4857480"/>
            <a:chOff x="14380920" y="3497760"/>
            <a:chExt cx="3086640" cy="4857480"/>
          </a:xfrm>
        </p:grpSpPr>
        <p:sp>
          <p:nvSpPr>
            <p:cNvPr id="297" name="Freeform 36"/>
            <p:cNvSpPr/>
            <p:nvPr/>
          </p:nvSpPr>
          <p:spPr>
            <a:xfrm>
              <a:off x="14380920" y="3570120"/>
              <a:ext cx="3086640" cy="4785120"/>
            </a:xfrm>
            <a:custGeom>
              <a:avLst/>
              <a:gdLst>
                <a:gd name="textAreaLeft" fmla="*/ 0 w 3086640"/>
                <a:gd name="textAreaRight" fmla="*/ 3087360 w 3086640"/>
                <a:gd name="textAreaTop" fmla="*/ 0 h 4785120"/>
                <a:gd name="textAreaBottom" fmla="*/ 4785840 h 4785120"/>
              </a:gdLst>
              <a:ahLst/>
              <a:rect l="textAreaLeft" t="textAreaTop" r="textAreaRight" b="textAreaBottom"/>
              <a:pathLst>
                <a:path w="812800" h="1259993">
                  <a:moveTo>
                    <a:pt x="50153" y="0"/>
                  </a:moveTo>
                  <a:lnTo>
                    <a:pt x="762647" y="0"/>
                  </a:lnTo>
                  <a:cubicBezTo>
                    <a:pt x="775948" y="0"/>
                    <a:pt x="788705" y="5284"/>
                    <a:pt x="798110" y="14690"/>
                  </a:cubicBezTo>
                  <a:cubicBezTo>
                    <a:pt x="807516" y="24095"/>
                    <a:pt x="812800" y="36852"/>
                    <a:pt x="812800" y="50153"/>
                  </a:cubicBezTo>
                  <a:lnTo>
                    <a:pt x="812800" y="1209840"/>
                  </a:lnTo>
                  <a:cubicBezTo>
                    <a:pt x="812800" y="1223141"/>
                    <a:pt x="807516" y="1235898"/>
                    <a:pt x="798110" y="1245303"/>
                  </a:cubicBezTo>
                  <a:cubicBezTo>
                    <a:pt x="788705" y="1254709"/>
                    <a:pt x="775948" y="1259993"/>
                    <a:pt x="762647" y="1259993"/>
                  </a:cubicBezTo>
                  <a:lnTo>
                    <a:pt x="50153" y="1259993"/>
                  </a:lnTo>
                  <a:cubicBezTo>
                    <a:pt x="36852" y="1259993"/>
                    <a:pt x="24095" y="1254709"/>
                    <a:pt x="14690" y="1245303"/>
                  </a:cubicBezTo>
                  <a:cubicBezTo>
                    <a:pt x="5284" y="1235898"/>
                    <a:pt x="0" y="1223141"/>
                    <a:pt x="0" y="1209840"/>
                  </a:cubicBezTo>
                  <a:lnTo>
                    <a:pt x="0" y="50153"/>
                  </a:lnTo>
                  <a:cubicBezTo>
                    <a:pt x="0" y="36852"/>
                    <a:pt x="5284" y="24095"/>
                    <a:pt x="14690" y="14690"/>
                  </a:cubicBezTo>
                  <a:cubicBezTo>
                    <a:pt x="24095" y="5284"/>
                    <a:pt x="36852" y="0"/>
                    <a:pt x="50153" y="0"/>
                  </a:cubicBezTo>
                  <a:close/>
                </a:path>
              </a:pathLst>
            </a:custGeom>
            <a:noFill/>
            <a:ln cap="sq" w="5715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298" name="TextBox 37"/>
            <p:cNvSpPr/>
            <p:nvPr/>
          </p:nvSpPr>
          <p:spPr>
            <a:xfrm>
              <a:off x="14380920" y="349776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299" name="Group 38"/>
          <p:cNvGrpSpPr/>
          <p:nvPr/>
        </p:nvGrpSpPr>
        <p:grpSpPr>
          <a:xfrm>
            <a:off x="14380920" y="5464080"/>
            <a:ext cx="3086640" cy="3159000"/>
            <a:chOff x="14380920" y="5464080"/>
            <a:chExt cx="3086640" cy="3159000"/>
          </a:xfrm>
        </p:grpSpPr>
        <p:sp>
          <p:nvSpPr>
            <p:cNvPr id="300" name="Freeform 39"/>
            <p:cNvSpPr/>
            <p:nvPr/>
          </p:nvSpPr>
          <p:spPr>
            <a:xfrm>
              <a:off x="14380920" y="5536440"/>
              <a:ext cx="3086640" cy="507240"/>
            </a:xfrm>
            <a:custGeom>
              <a:avLst/>
              <a:gdLst>
                <a:gd name="textAreaLeft" fmla="*/ 0 w 3086640"/>
                <a:gd name="textAreaRight" fmla="*/ 3087360 w 3086640"/>
                <a:gd name="textAreaTop" fmla="*/ 0 h 507240"/>
                <a:gd name="textAreaBottom" fmla="*/ 507960 h 507240"/>
              </a:gdLst>
              <a:ahLst/>
              <a:rect l="textAreaLeft" t="textAreaTop" r="textAreaRight" b="textAreaBottom"/>
              <a:pathLst>
                <a:path w="812800" h="133695">
                  <a:moveTo>
                    <a:pt x="0" y="0"/>
                  </a:moveTo>
                  <a:lnTo>
                    <a:pt x="812800" y="0"/>
                  </a:lnTo>
                  <a:lnTo>
                    <a:pt x="812800" y="133695"/>
                  </a:lnTo>
                  <a:lnTo>
                    <a:pt x="0" y="133695"/>
                  </a:lnTo>
                  <a:close/>
                </a:path>
              </a:pathLst>
            </a:custGeom>
            <a:solidFill>
              <a:srgbClr val="000000"/>
            </a:solidFill>
            <a:ln w="0">
              <a:noFill/>
            </a:ln>
          </p:spPr>
          <p:style>
            <a:lnRef idx="0"/>
            <a:fillRef idx="0"/>
            <a:effectRef idx="0"/>
            <a:fontRef idx="minor"/>
          </p:style>
          <p:txBody>
            <a:bodyPr lIns="90000" rIns="90000" tIns="45000" bIns="45000" anchor="t">
              <a:noAutofit/>
            </a:bodyPr>
            <a:p>
              <a:pPr algn="ctr">
                <a:lnSpc>
                  <a:spcPts val="2341"/>
                </a:lnSpc>
              </a:pPr>
              <a:r>
                <a:rPr b="0" lang="en-US" sz="1800" spc="-1" strike="noStrike">
                  <a:solidFill>
                    <a:srgbClr val="ffffff"/>
                  </a:solidFill>
                  <a:latin typeface="Montserrat Classic"/>
                  <a:ea typeface="DejaVu Sans"/>
                </a:rPr>
                <a:t>Flexibility</a:t>
              </a:r>
              <a:endParaRPr b="0" lang="en-US" sz="1800" spc="-1" strike="noStrike">
                <a:solidFill>
                  <a:srgbClr val="ffffff"/>
                </a:solidFill>
                <a:latin typeface="Arial"/>
                <a:ea typeface="DejaVu Sans"/>
              </a:endParaRPr>
            </a:p>
          </p:txBody>
        </p:sp>
        <p:sp>
          <p:nvSpPr>
            <p:cNvPr id="301" name="TextBox 40"/>
            <p:cNvSpPr/>
            <p:nvPr/>
          </p:nvSpPr>
          <p:spPr>
            <a:xfrm>
              <a:off x="14380920" y="5464080"/>
              <a:ext cx="3086640" cy="3159000"/>
            </a:xfrm>
            <a:prstGeom prst="rect">
              <a:avLst/>
            </a:prstGeom>
            <a:noFill/>
            <a:ln w="0">
              <a:noFill/>
            </a:ln>
          </p:spPr>
          <p:style>
            <a:lnRef idx="0"/>
            <a:fillRef idx="0"/>
            <a:effectRef idx="0"/>
            <a:fontRef idx="minor"/>
          </p:style>
          <p:txBody>
            <a:bodyPr lIns="56160" rIns="56160" tIns="56160" bIns="56160" anchor="ctr">
              <a:noAutofit/>
            </a:bodyPr>
            <a:p>
              <a:pPr algn="ctr">
                <a:lnSpc>
                  <a:spcPts val="2341"/>
                </a:lnSpc>
              </a:pPr>
              <a:r>
                <a:rPr b="0" lang="en-US" sz="1800" spc="-1" strike="noStrike">
                  <a:solidFill>
                    <a:srgbClr val="ffffff"/>
                  </a:solidFill>
                  <a:latin typeface="Montserrat Classic"/>
                  <a:ea typeface="DejaVu Sans"/>
                </a:rPr>
                <a:t>Flexibility</a:t>
              </a:r>
              <a:endParaRPr b="0" lang="en-US" sz="1800" spc="-1" strike="noStrike">
                <a:solidFill>
                  <a:srgbClr val="000000"/>
                </a:solidFill>
                <a:latin typeface="Arial"/>
              </a:endParaRPr>
            </a:p>
          </p:txBody>
        </p:sp>
      </p:grpSp>
      <p:sp>
        <p:nvSpPr>
          <p:cNvPr id="302" name="Freeform 41"/>
          <p:cNvSpPr/>
          <p:nvPr/>
        </p:nvSpPr>
        <p:spPr>
          <a:xfrm>
            <a:off x="15357960" y="4001760"/>
            <a:ext cx="1132560" cy="1299960"/>
          </a:xfrm>
          <a:custGeom>
            <a:avLst/>
            <a:gdLst>
              <a:gd name="textAreaLeft" fmla="*/ 0 w 1132560"/>
              <a:gd name="textAreaRight" fmla="*/ 1133280 w 1132560"/>
              <a:gd name="textAreaTop" fmla="*/ 0 h 1299960"/>
              <a:gd name="textAreaBottom" fmla="*/ 1300680 h 1299960"/>
            </a:gdLst>
            <a:ahLst/>
            <a:rect l="textAreaLeft" t="textAreaTop" r="textAreaRight" b="textAreaBottom"/>
            <a:pathLst>
              <a:path w="1133236" h="1300701">
                <a:moveTo>
                  <a:pt x="0" y="0"/>
                </a:moveTo>
                <a:lnTo>
                  <a:pt x="1133236" y="0"/>
                </a:lnTo>
                <a:lnTo>
                  <a:pt x="1133236" y="1300701"/>
                </a:lnTo>
                <a:lnTo>
                  <a:pt x="0" y="1300701"/>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3" name="TextBox 42"/>
          <p:cNvSpPr/>
          <p:nvPr/>
        </p:nvSpPr>
        <p:spPr>
          <a:xfrm>
            <a:off x="964080" y="6217920"/>
            <a:ext cx="2722320" cy="1854360"/>
          </a:xfrm>
          <a:prstGeom prst="rect">
            <a:avLst/>
          </a:prstGeom>
          <a:noFill/>
          <a:ln w="0">
            <a:noFill/>
          </a:ln>
        </p:spPr>
        <p:style>
          <a:lnRef idx="0"/>
          <a:fillRef idx="0"/>
          <a:effectRef idx="0"/>
          <a:fontRef idx="minor"/>
        </p:style>
        <p:txBody>
          <a:bodyPr lIns="0" rIns="0" tIns="0" bIns="0" anchor="t">
            <a:spAutoFit/>
          </a:bodyPr>
          <a:p>
            <a:pPr algn="ctr">
              <a:lnSpc>
                <a:spcPts val="2086"/>
              </a:lnSpc>
              <a:tabLst>
                <a:tab algn="l" pos="0"/>
              </a:tabLst>
            </a:pPr>
            <a:r>
              <a:rPr b="0" lang="en-US" sz="1510" spc="143" strike="noStrike">
                <a:solidFill>
                  <a:srgbClr val="231f20"/>
                </a:solidFill>
                <a:latin typeface="Montserrat Light"/>
                <a:ea typeface="DejaVu Sans"/>
              </a:rPr>
              <a:t>To focus on specific challenges step by step, ensuring each aspect is addressed thoroughly without overwhelming the system.</a:t>
            </a:r>
            <a:endParaRPr b="0" lang="en-US" sz="1510" spc="-1" strike="noStrike">
              <a:solidFill>
                <a:srgbClr val="000000"/>
              </a:solidFill>
              <a:latin typeface="Arial"/>
            </a:endParaRPr>
          </a:p>
        </p:txBody>
      </p:sp>
      <p:sp>
        <p:nvSpPr>
          <p:cNvPr id="304" name="TextBox 43"/>
          <p:cNvSpPr/>
          <p:nvPr/>
        </p:nvSpPr>
        <p:spPr>
          <a:xfrm>
            <a:off x="4373280" y="6257160"/>
            <a:ext cx="2722320" cy="1854360"/>
          </a:xfrm>
          <a:prstGeom prst="rect">
            <a:avLst/>
          </a:prstGeom>
          <a:noFill/>
          <a:ln w="0">
            <a:noFill/>
          </a:ln>
        </p:spPr>
        <p:style>
          <a:lnRef idx="0"/>
          <a:fillRef idx="0"/>
          <a:effectRef idx="0"/>
          <a:fontRef idx="minor"/>
        </p:style>
        <p:txBody>
          <a:bodyPr lIns="0" rIns="0" tIns="0" bIns="0" anchor="t">
            <a:spAutoFit/>
          </a:bodyPr>
          <a:p>
            <a:pPr algn="ctr">
              <a:lnSpc>
                <a:spcPts val="2086"/>
              </a:lnSpc>
              <a:tabLst>
                <a:tab algn="l" pos="0"/>
              </a:tabLst>
            </a:pPr>
            <a:r>
              <a:rPr b="0" lang="en-US" sz="1510" spc="143" strike="noStrike">
                <a:solidFill>
                  <a:srgbClr val="231f20"/>
                </a:solidFill>
                <a:latin typeface="Montserrat Light"/>
                <a:ea typeface="DejaVu Sans"/>
              </a:rPr>
              <a:t>After each phase completion, feedback is gathered to ensure that subsequent phases are built on validated refinement from the previous ones.</a:t>
            </a:r>
            <a:endParaRPr b="0" lang="en-US" sz="1510" spc="-1" strike="noStrike">
              <a:solidFill>
                <a:srgbClr val="000000"/>
              </a:solidFill>
              <a:latin typeface="Arial"/>
            </a:endParaRPr>
          </a:p>
        </p:txBody>
      </p:sp>
      <p:sp>
        <p:nvSpPr>
          <p:cNvPr id="305" name="TextBox 44"/>
          <p:cNvSpPr/>
          <p:nvPr/>
        </p:nvSpPr>
        <p:spPr>
          <a:xfrm>
            <a:off x="7772040" y="6217920"/>
            <a:ext cx="2722320" cy="1589400"/>
          </a:xfrm>
          <a:prstGeom prst="rect">
            <a:avLst/>
          </a:prstGeom>
          <a:noFill/>
          <a:ln w="0">
            <a:noFill/>
          </a:ln>
        </p:spPr>
        <p:style>
          <a:lnRef idx="0"/>
          <a:fillRef idx="0"/>
          <a:effectRef idx="0"/>
          <a:fontRef idx="minor"/>
        </p:style>
        <p:txBody>
          <a:bodyPr lIns="0" rIns="0" tIns="0" bIns="0" anchor="t">
            <a:spAutoFit/>
          </a:bodyPr>
          <a:p>
            <a:pPr algn="ctr">
              <a:lnSpc>
                <a:spcPts val="2086"/>
              </a:lnSpc>
              <a:tabLst>
                <a:tab algn="l" pos="0"/>
              </a:tabLst>
            </a:pPr>
            <a:r>
              <a:rPr b="0" lang="en-US" sz="1510" spc="143" strike="noStrike">
                <a:solidFill>
                  <a:srgbClr val="231f20"/>
                </a:solidFill>
                <a:latin typeface="Montserrat Light"/>
                <a:ea typeface="DejaVu Sans"/>
              </a:rPr>
              <a:t>By not deploying all features at once, the project risks are managed one phase at a time without affecting the whole.</a:t>
            </a:r>
            <a:endParaRPr b="0" lang="en-US" sz="1510" spc="-1" strike="noStrike">
              <a:solidFill>
                <a:srgbClr val="000000"/>
              </a:solidFill>
              <a:latin typeface="Arial"/>
            </a:endParaRPr>
          </a:p>
        </p:txBody>
      </p:sp>
      <p:sp>
        <p:nvSpPr>
          <p:cNvPr id="306" name="TextBox 45"/>
          <p:cNvSpPr/>
          <p:nvPr/>
        </p:nvSpPr>
        <p:spPr>
          <a:xfrm>
            <a:off x="11178360" y="6217920"/>
            <a:ext cx="2722320" cy="1589400"/>
          </a:xfrm>
          <a:prstGeom prst="rect">
            <a:avLst/>
          </a:prstGeom>
          <a:noFill/>
          <a:ln w="0">
            <a:noFill/>
          </a:ln>
        </p:spPr>
        <p:style>
          <a:lnRef idx="0"/>
          <a:fillRef idx="0"/>
          <a:effectRef idx="0"/>
          <a:fontRef idx="minor"/>
        </p:style>
        <p:txBody>
          <a:bodyPr lIns="0" rIns="0" tIns="0" bIns="0" anchor="t">
            <a:spAutoFit/>
          </a:bodyPr>
          <a:p>
            <a:pPr algn="ctr">
              <a:lnSpc>
                <a:spcPts val="2086"/>
              </a:lnSpc>
              <a:tabLst>
                <a:tab algn="l" pos="0"/>
              </a:tabLst>
            </a:pPr>
            <a:r>
              <a:rPr b="0" lang="en-US" sz="1510" spc="143" strike="noStrike">
                <a:solidFill>
                  <a:srgbClr val="231f20"/>
                </a:solidFill>
                <a:latin typeface="Montserrat Light"/>
                <a:ea typeface="DejaVu Sans"/>
              </a:rPr>
              <a:t>Introducing users to new features gradually reduces resistance to change and increases their comfort with the system.</a:t>
            </a:r>
            <a:endParaRPr b="0" lang="en-US" sz="1510" spc="-1" strike="noStrike">
              <a:solidFill>
                <a:srgbClr val="000000"/>
              </a:solidFill>
              <a:latin typeface="Arial"/>
            </a:endParaRPr>
          </a:p>
        </p:txBody>
      </p:sp>
      <p:sp>
        <p:nvSpPr>
          <p:cNvPr id="307" name="TextBox 46"/>
          <p:cNvSpPr/>
          <p:nvPr/>
        </p:nvSpPr>
        <p:spPr>
          <a:xfrm>
            <a:off x="14563080" y="6217920"/>
            <a:ext cx="2722320" cy="1963800"/>
          </a:xfrm>
          <a:prstGeom prst="rect">
            <a:avLst/>
          </a:prstGeom>
          <a:noFill/>
          <a:ln w="0">
            <a:noFill/>
          </a:ln>
        </p:spPr>
        <p:style>
          <a:lnRef idx="0"/>
          <a:fillRef idx="0"/>
          <a:effectRef idx="0"/>
          <a:fontRef idx="minor"/>
        </p:style>
        <p:txBody>
          <a:bodyPr lIns="0" rIns="0" tIns="0" bIns="0" anchor="t">
            <a:spAutoFit/>
          </a:bodyPr>
          <a:p>
            <a:pPr algn="ctr">
              <a:lnSpc>
                <a:spcPts val="1933"/>
              </a:lnSpc>
              <a:tabLst>
                <a:tab algn="l" pos="0"/>
              </a:tabLst>
            </a:pPr>
            <a:r>
              <a:rPr b="0" lang="en-US" sz="1400" spc="131" strike="noStrike">
                <a:solidFill>
                  <a:srgbClr val="231f20"/>
                </a:solidFill>
                <a:latin typeface="Montserrat Light"/>
                <a:ea typeface="DejaVu Sans"/>
              </a:rPr>
              <a:t>If external factors occur (e.g., new technology emerges), the phased approach allows for adjustments in the subsequent phases without overhauling the entire system.</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4f5"/>
        </a:solidFill>
      </p:bgPr>
    </p:bg>
    <p:spTree>
      <p:nvGrpSpPr>
        <p:cNvPr id="1" name=""/>
        <p:cNvGrpSpPr/>
        <p:nvPr/>
      </p:nvGrpSpPr>
      <p:grpSpPr>
        <a:xfrm>
          <a:off x="0" y="0"/>
          <a:ext cx="0" cy="0"/>
          <a:chOff x="0" y="0"/>
          <a:chExt cx="0" cy="0"/>
        </a:xfrm>
      </p:grpSpPr>
      <p:grpSp>
        <p:nvGrpSpPr>
          <p:cNvPr id="308" name="Group 2"/>
          <p:cNvGrpSpPr/>
          <p:nvPr/>
        </p:nvGrpSpPr>
        <p:grpSpPr>
          <a:xfrm>
            <a:off x="2015280" y="1425960"/>
            <a:ext cx="14225760" cy="3355560"/>
            <a:chOff x="2015280" y="1425960"/>
            <a:chExt cx="14225760" cy="3355560"/>
          </a:xfrm>
        </p:grpSpPr>
        <p:sp>
          <p:nvSpPr>
            <p:cNvPr id="309" name="Freeform 3"/>
            <p:cNvSpPr/>
            <p:nvPr/>
          </p:nvSpPr>
          <p:spPr>
            <a:xfrm>
              <a:off x="2015280" y="1498320"/>
              <a:ext cx="14225760" cy="3283200"/>
            </a:xfrm>
            <a:custGeom>
              <a:avLst/>
              <a:gdLst>
                <a:gd name="textAreaLeft" fmla="*/ 0 w 14225760"/>
                <a:gd name="textAreaRight" fmla="*/ 14226480 w 14225760"/>
                <a:gd name="textAreaTop" fmla="*/ 0 h 3283200"/>
                <a:gd name="textAreaBottom" fmla="*/ 3283920 h 3283200"/>
              </a:gdLst>
              <a:ahLst/>
              <a:rect l="textAreaLeft" t="textAreaTop" r="textAreaRight" b="textAreaBottom"/>
              <a:pathLst>
                <a:path w="3746870" h="864900">
                  <a:moveTo>
                    <a:pt x="14149" y="0"/>
                  </a:moveTo>
                  <a:lnTo>
                    <a:pt x="3732721" y="0"/>
                  </a:lnTo>
                  <a:cubicBezTo>
                    <a:pt x="3736473" y="0"/>
                    <a:pt x="3740072" y="1491"/>
                    <a:pt x="3742726" y="4144"/>
                  </a:cubicBezTo>
                  <a:cubicBezTo>
                    <a:pt x="3745380" y="6798"/>
                    <a:pt x="3746870" y="10396"/>
                    <a:pt x="3746870" y="14149"/>
                  </a:cubicBezTo>
                  <a:lnTo>
                    <a:pt x="3746870" y="850751"/>
                  </a:lnTo>
                  <a:cubicBezTo>
                    <a:pt x="3746870" y="858565"/>
                    <a:pt x="3740535" y="864900"/>
                    <a:pt x="3732721" y="864900"/>
                  </a:cubicBezTo>
                  <a:lnTo>
                    <a:pt x="14149" y="864900"/>
                  </a:lnTo>
                  <a:cubicBezTo>
                    <a:pt x="6335" y="864900"/>
                    <a:pt x="0" y="858565"/>
                    <a:pt x="0" y="850751"/>
                  </a:cubicBezTo>
                  <a:lnTo>
                    <a:pt x="0" y="14149"/>
                  </a:lnTo>
                  <a:cubicBezTo>
                    <a:pt x="0" y="6335"/>
                    <a:pt x="6335" y="0"/>
                    <a:pt x="14149" y="0"/>
                  </a:cubicBezTo>
                  <a:close/>
                </a:path>
              </a:pathLst>
            </a:custGeom>
            <a:solidFill>
              <a:srgbClr val="ffffff">
                <a:alpha val="59000"/>
              </a:srgbClr>
            </a:solidFill>
            <a:ln cap="rnd" w="38100">
              <a:solidFill>
                <a:srgbClr val="000000">
                  <a:alpha val="59000"/>
                </a:srgbClr>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0" name="TextBox 4"/>
            <p:cNvSpPr/>
            <p:nvPr/>
          </p:nvSpPr>
          <p:spPr>
            <a:xfrm>
              <a:off x="2015280" y="142596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grpSp>
        <p:nvGrpSpPr>
          <p:cNvPr id="311" name="Group 5"/>
          <p:cNvGrpSpPr/>
          <p:nvPr/>
        </p:nvGrpSpPr>
        <p:grpSpPr>
          <a:xfrm>
            <a:off x="-2399040" y="-1638720"/>
            <a:ext cx="5651640" cy="11925000"/>
            <a:chOff x="-2399040" y="-1638720"/>
            <a:chExt cx="5651640" cy="11925000"/>
          </a:xfrm>
        </p:grpSpPr>
        <p:sp>
          <p:nvSpPr>
            <p:cNvPr id="312" name="Freeform 6"/>
            <p:cNvSpPr/>
            <p:nvPr/>
          </p:nvSpPr>
          <p:spPr>
            <a:xfrm rot="764400">
              <a:off x="-1099080" y="-1594800"/>
              <a:ext cx="1087920" cy="11908080"/>
            </a:xfrm>
            <a:custGeom>
              <a:avLst/>
              <a:gdLst>
                <a:gd name="textAreaLeft" fmla="*/ 0 w 1087920"/>
                <a:gd name="textAreaRight" fmla="*/ 1088640 w 1087920"/>
                <a:gd name="textAreaTop" fmla="*/ 0 h 11908080"/>
                <a:gd name="textAreaBottom" fmla="*/ 11908800 h 11908080"/>
              </a:gdLst>
              <a:ahLst/>
              <a:rect l="textAreaLeft" t="textAreaTop" r="textAreaRight" b="textAreaBottom"/>
              <a:pathLst>
                <a:path w="286687" h="3136478">
                  <a:moveTo>
                    <a:pt x="0" y="0"/>
                  </a:moveTo>
                  <a:lnTo>
                    <a:pt x="286687" y="0"/>
                  </a:lnTo>
                  <a:lnTo>
                    <a:pt x="286687" y="3136478"/>
                  </a:lnTo>
                  <a:lnTo>
                    <a:pt x="0" y="3136478"/>
                  </a:lnTo>
                  <a:close/>
                </a:path>
              </a:pathLst>
            </a:custGeom>
            <a:gradFill rotWithShape="0">
              <a:gsLst>
                <a:gs pos="0">
                  <a:srgbClr val="b4b4b4">
                    <a:alpha val="47058"/>
                  </a:srgbClr>
                </a:gs>
                <a:gs pos="100000">
                  <a:srgbClr val="eeeeee">
                    <a:alpha val="40000"/>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3" name="TextBox 7"/>
            <p:cNvSpPr/>
            <p:nvPr/>
          </p:nvSpPr>
          <p:spPr>
            <a:xfrm rot="764400">
              <a:off x="-142560" y="-133740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tabLst>
                  <a:tab algn="l" pos="0"/>
                </a:tabLst>
              </a:pPr>
              <a:endParaRPr b="0" lang="en-US" sz="1800" spc="-1" strike="noStrike">
                <a:solidFill>
                  <a:srgbClr val="000000"/>
                </a:solidFill>
                <a:latin typeface="Calibri"/>
                <a:ea typeface="DejaVu Sans"/>
              </a:endParaRPr>
            </a:p>
          </p:txBody>
        </p:sp>
      </p:grpSp>
      <p:grpSp>
        <p:nvGrpSpPr>
          <p:cNvPr id="314" name="Group 8"/>
          <p:cNvGrpSpPr/>
          <p:nvPr/>
        </p:nvGrpSpPr>
        <p:grpSpPr>
          <a:xfrm>
            <a:off x="4403520" y="2499120"/>
            <a:ext cx="9345960" cy="1999440"/>
            <a:chOff x="4403520" y="2499120"/>
            <a:chExt cx="9345960" cy="1999440"/>
          </a:xfrm>
        </p:grpSpPr>
        <p:sp>
          <p:nvSpPr>
            <p:cNvPr id="315" name="Freeform 9"/>
            <p:cNvSpPr/>
            <p:nvPr/>
          </p:nvSpPr>
          <p:spPr>
            <a:xfrm>
              <a:off x="4800600" y="2549880"/>
              <a:ext cx="1779120" cy="1563480"/>
            </a:xfrm>
            <a:custGeom>
              <a:avLst/>
              <a:gdLst>
                <a:gd name="textAreaLeft" fmla="*/ 0 w 1779120"/>
                <a:gd name="textAreaRight" fmla="*/ 1779840 w 1779120"/>
                <a:gd name="textAreaTop" fmla="*/ 0 h 1563480"/>
                <a:gd name="textAreaBottom" fmla="*/ 1564200 h 1563480"/>
              </a:gdLst>
              <a:ahLst/>
              <a:rect l="textAreaLeft" t="textAreaTop" r="textAreaRight" b="textAreaBottom"/>
              <a:pathLst>
                <a:path w="2372882" h="2085718">
                  <a:moveTo>
                    <a:pt x="0" y="0"/>
                  </a:moveTo>
                  <a:lnTo>
                    <a:pt x="2372882" y="0"/>
                  </a:lnTo>
                  <a:lnTo>
                    <a:pt x="2372882" y="2085718"/>
                  </a:lnTo>
                  <a:lnTo>
                    <a:pt x="0" y="208571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6" name="Freeform 10"/>
            <p:cNvSpPr/>
            <p:nvPr/>
          </p:nvSpPr>
          <p:spPr>
            <a:xfrm>
              <a:off x="7760880" y="2499120"/>
              <a:ext cx="2382480" cy="1545840"/>
            </a:xfrm>
            <a:custGeom>
              <a:avLst/>
              <a:gdLst>
                <a:gd name="textAreaLeft" fmla="*/ 0 w 2382480"/>
                <a:gd name="textAreaRight" fmla="*/ 2383200 w 2382480"/>
                <a:gd name="textAreaTop" fmla="*/ 0 h 1545840"/>
                <a:gd name="textAreaBottom" fmla="*/ 1546560 h 1545840"/>
              </a:gdLst>
              <a:ahLst/>
              <a:rect l="textAreaLeft" t="textAreaTop" r="textAreaRight" b="textAreaBottom"/>
              <a:pathLst>
                <a:path w="3177385" h="2062042">
                  <a:moveTo>
                    <a:pt x="0" y="0"/>
                  </a:moveTo>
                  <a:lnTo>
                    <a:pt x="3177384" y="0"/>
                  </a:lnTo>
                  <a:lnTo>
                    <a:pt x="3177384" y="2062042"/>
                  </a:lnTo>
                  <a:lnTo>
                    <a:pt x="0" y="206204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7" name="Freeform 11"/>
            <p:cNvSpPr/>
            <p:nvPr/>
          </p:nvSpPr>
          <p:spPr>
            <a:xfrm>
              <a:off x="11324520" y="2558880"/>
              <a:ext cx="2277000" cy="1545840"/>
            </a:xfrm>
            <a:custGeom>
              <a:avLst/>
              <a:gdLst>
                <a:gd name="textAreaLeft" fmla="*/ 0 w 2277000"/>
                <a:gd name="textAreaRight" fmla="*/ 2277720 w 2277000"/>
                <a:gd name="textAreaTop" fmla="*/ 0 h 1545840"/>
                <a:gd name="textAreaBottom" fmla="*/ 1546560 h 1545840"/>
              </a:gdLst>
              <a:ahLst/>
              <a:rect l="textAreaLeft" t="textAreaTop" r="textAreaRight" b="textAreaBottom"/>
              <a:pathLst>
                <a:path w="3036885" h="2062042">
                  <a:moveTo>
                    <a:pt x="0" y="0"/>
                  </a:moveTo>
                  <a:lnTo>
                    <a:pt x="3036885" y="0"/>
                  </a:lnTo>
                  <a:lnTo>
                    <a:pt x="3036885" y="2062042"/>
                  </a:lnTo>
                  <a:lnTo>
                    <a:pt x="0" y="2062042"/>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8" name="TextBox 12"/>
            <p:cNvSpPr/>
            <p:nvPr/>
          </p:nvSpPr>
          <p:spPr>
            <a:xfrm>
              <a:off x="4403520" y="4249080"/>
              <a:ext cx="2572920" cy="249480"/>
            </a:xfrm>
            <a:prstGeom prst="rect">
              <a:avLst/>
            </a:prstGeom>
            <a:noFill/>
            <a:ln w="0">
              <a:noFill/>
            </a:ln>
          </p:spPr>
          <p:style>
            <a:lnRef idx="0"/>
            <a:fillRef idx="0"/>
            <a:effectRef idx="0"/>
            <a:fontRef idx="minor"/>
          </p:style>
          <p:txBody>
            <a:bodyPr lIns="0" rIns="0" tIns="0" bIns="0" anchor="t">
              <a:spAutoFit/>
            </a:bodyPr>
            <a:p>
              <a:pPr algn="ctr">
                <a:lnSpc>
                  <a:spcPts val="1967"/>
                </a:lnSpc>
              </a:pPr>
              <a:r>
                <a:rPr b="0" lang="en-US" sz="1430" spc="15" strike="noStrike">
                  <a:solidFill>
                    <a:srgbClr val="040506"/>
                  </a:solidFill>
                  <a:latin typeface="Montserrat Classic Bold"/>
                  <a:ea typeface="DejaVu Sans"/>
                </a:rPr>
                <a:t>Safe City Camera</a:t>
              </a:r>
              <a:endParaRPr b="0" lang="en-US" sz="1430" spc="-1" strike="noStrike">
                <a:solidFill>
                  <a:srgbClr val="000000"/>
                </a:solidFill>
                <a:latin typeface="Arial"/>
              </a:endParaRPr>
            </a:p>
          </p:txBody>
        </p:sp>
        <p:sp>
          <p:nvSpPr>
            <p:cNvPr id="319" name="TextBox 13"/>
            <p:cNvSpPr/>
            <p:nvPr/>
          </p:nvSpPr>
          <p:spPr>
            <a:xfrm>
              <a:off x="7665480" y="4249080"/>
              <a:ext cx="2572920" cy="249480"/>
            </a:xfrm>
            <a:prstGeom prst="rect">
              <a:avLst/>
            </a:prstGeom>
            <a:noFill/>
            <a:ln w="0">
              <a:noFill/>
            </a:ln>
          </p:spPr>
          <p:style>
            <a:lnRef idx="0"/>
            <a:fillRef idx="0"/>
            <a:effectRef idx="0"/>
            <a:fontRef idx="minor"/>
          </p:style>
          <p:txBody>
            <a:bodyPr lIns="0" rIns="0" tIns="0" bIns="0" anchor="t">
              <a:spAutoFit/>
            </a:bodyPr>
            <a:p>
              <a:pPr algn="ctr">
                <a:lnSpc>
                  <a:spcPts val="1967"/>
                </a:lnSpc>
              </a:pPr>
              <a:r>
                <a:rPr b="0" lang="en-US" sz="1430" spc="15" strike="noStrike">
                  <a:solidFill>
                    <a:srgbClr val="040506"/>
                  </a:solidFill>
                  <a:latin typeface="Montserrat Classic Bold"/>
                  <a:ea typeface="DejaVu Sans"/>
                </a:rPr>
                <a:t>Telematic Device Car</a:t>
              </a:r>
              <a:endParaRPr b="0" lang="en-US" sz="1430" spc="-1" strike="noStrike">
                <a:solidFill>
                  <a:srgbClr val="000000"/>
                </a:solidFill>
                <a:latin typeface="Arial"/>
              </a:endParaRPr>
            </a:p>
          </p:txBody>
        </p:sp>
        <p:sp>
          <p:nvSpPr>
            <p:cNvPr id="320" name="TextBox 14"/>
            <p:cNvSpPr/>
            <p:nvPr/>
          </p:nvSpPr>
          <p:spPr>
            <a:xfrm>
              <a:off x="11176560" y="4249080"/>
              <a:ext cx="2572920" cy="249480"/>
            </a:xfrm>
            <a:prstGeom prst="rect">
              <a:avLst/>
            </a:prstGeom>
            <a:noFill/>
            <a:ln w="0">
              <a:noFill/>
            </a:ln>
          </p:spPr>
          <p:style>
            <a:lnRef idx="0"/>
            <a:fillRef idx="0"/>
            <a:effectRef idx="0"/>
            <a:fontRef idx="minor"/>
          </p:style>
          <p:txBody>
            <a:bodyPr lIns="0" rIns="0" tIns="0" bIns="0" anchor="t">
              <a:spAutoFit/>
            </a:bodyPr>
            <a:p>
              <a:pPr algn="ctr">
                <a:lnSpc>
                  <a:spcPts val="1967"/>
                </a:lnSpc>
              </a:pPr>
              <a:r>
                <a:rPr b="0" lang="en-US" sz="1430" spc="15" strike="noStrike">
                  <a:solidFill>
                    <a:srgbClr val="040506"/>
                  </a:solidFill>
                  <a:latin typeface="Montserrat Classic Bold"/>
                  <a:ea typeface="DejaVu Sans"/>
                </a:rPr>
                <a:t>Pressure Sensor</a:t>
              </a:r>
              <a:endParaRPr b="0" lang="en-US" sz="1430" spc="-1" strike="noStrike">
                <a:solidFill>
                  <a:srgbClr val="000000"/>
                </a:solidFill>
                <a:latin typeface="Arial"/>
              </a:endParaRPr>
            </a:p>
          </p:txBody>
        </p:sp>
      </p:grpSp>
      <p:grpSp>
        <p:nvGrpSpPr>
          <p:cNvPr id="321" name="Group 15"/>
          <p:cNvGrpSpPr/>
          <p:nvPr/>
        </p:nvGrpSpPr>
        <p:grpSpPr>
          <a:xfrm>
            <a:off x="2046240" y="4919400"/>
            <a:ext cx="14225760" cy="5036040"/>
            <a:chOff x="2046240" y="4919400"/>
            <a:chExt cx="14225760" cy="5036040"/>
          </a:xfrm>
        </p:grpSpPr>
        <p:sp>
          <p:nvSpPr>
            <p:cNvPr id="322" name="Freeform 16"/>
            <p:cNvSpPr/>
            <p:nvPr/>
          </p:nvSpPr>
          <p:spPr>
            <a:xfrm>
              <a:off x="2046240" y="4991760"/>
              <a:ext cx="14225760" cy="4963680"/>
            </a:xfrm>
            <a:custGeom>
              <a:avLst/>
              <a:gdLst>
                <a:gd name="textAreaLeft" fmla="*/ 0 w 14225760"/>
                <a:gd name="textAreaRight" fmla="*/ 14226480 w 14225760"/>
                <a:gd name="textAreaTop" fmla="*/ 0 h 4963680"/>
                <a:gd name="textAreaBottom" fmla="*/ 4964400 h 4963680"/>
              </a:gdLst>
              <a:ahLst/>
              <a:rect l="textAreaLeft" t="textAreaTop" r="textAreaRight" b="textAreaBottom"/>
              <a:pathLst>
                <a:path w="3746870" h="1307466">
                  <a:moveTo>
                    <a:pt x="14149" y="0"/>
                  </a:moveTo>
                  <a:lnTo>
                    <a:pt x="3732721" y="0"/>
                  </a:lnTo>
                  <a:cubicBezTo>
                    <a:pt x="3736473" y="0"/>
                    <a:pt x="3740072" y="1491"/>
                    <a:pt x="3742726" y="4144"/>
                  </a:cubicBezTo>
                  <a:cubicBezTo>
                    <a:pt x="3745380" y="6798"/>
                    <a:pt x="3746870" y="10396"/>
                    <a:pt x="3746870" y="14149"/>
                  </a:cubicBezTo>
                  <a:lnTo>
                    <a:pt x="3746870" y="1293317"/>
                  </a:lnTo>
                  <a:cubicBezTo>
                    <a:pt x="3746870" y="1301131"/>
                    <a:pt x="3740535" y="1307466"/>
                    <a:pt x="3732721" y="1307466"/>
                  </a:cubicBezTo>
                  <a:lnTo>
                    <a:pt x="14149" y="1307466"/>
                  </a:lnTo>
                  <a:cubicBezTo>
                    <a:pt x="6335" y="1307466"/>
                    <a:pt x="0" y="1301131"/>
                    <a:pt x="0" y="1293317"/>
                  </a:cubicBezTo>
                  <a:lnTo>
                    <a:pt x="0" y="14149"/>
                  </a:lnTo>
                  <a:cubicBezTo>
                    <a:pt x="0" y="6335"/>
                    <a:pt x="6335" y="0"/>
                    <a:pt x="14149" y="0"/>
                  </a:cubicBezTo>
                  <a:close/>
                </a:path>
              </a:pathLst>
            </a:custGeom>
            <a:solidFill>
              <a:srgbClr val="ffffff">
                <a:alpha val="59000"/>
              </a:srgbClr>
            </a:solidFill>
            <a:ln cap="rnd" w="38100">
              <a:solidFill>
                <a:srgbClr val="000000">
                  <a:alpha val="59000"/>
                </a:srgbClr>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23" name="TextBox 17"/>
            <p:cNvSpPr/>
            <p:nvPr/>
          </p:nvSpPr>
          <p:spPr>
            <a:xfrm>
              <a:off x="2046240" y="4919400"/>
              <a:ext cx="3085200" cy="3157560"/>
            </a:xfrm>
            <a:prstGeom prst="rect">
              <a:avLst/>
            </a:prstGeom>
            <a:noFill/>
            <a:ln w="0">
              <a:noFill/>
            </a:ln>
          </p:spPr>
          <p:style>
            <a:lnRef idx="0"/>
            <a:fillRef idx="0"/>
            <a:effectRef idx="0"/>
            <a:fontRef idx="minor"/>
          </p:style>
          <p:txBody>
            <a:bodyPr lIns="50760" rIns="50760" tIns="50760" bIns="50760" anchor="ctr">
              <a:noAutofit/>
            </a:bodyPr>
            <a:p>
              <a:pPr algn="ctr">
                <a:lnSpc>
                  <a:spcPts val="2860"/>
                </a:lnSpc>
              </a:pPr>
              <a:endParaRPr b="0" lang="en-US" sz="1800" spc="-1" strike="noStrike">
                <a:solidFill>
                  <a:srgbClr val="000000"/>
                </a:solidFill>
                <a:latin typeface="Calibri"/>
                <a:ea typeface="DejaVu Sans"/>
              </a:endParaRPr>
            </a:p>
          </p:txBody>
        </p:sp>
      </p:grpSp>
      <p:sp>
        <p:nvSpPr>
          <p:cNvPr id="324" name="Freeform 18"/>
          <p:cNvSpPr/>
          <p:nvPr/>
        </p:nvSpPr>
        <p:spPr>
          <a:xfrm>
            <a:off x="2976480" y="5883480"/>
            <a:ext cx="12364920" cy="3744000"/>
          </a:xfrm>
          <a:custGeom>
            <a:avLst/>
            <a:gdLst>
              <a:gd name="textAreaLeft" fmla="*/ 0 w 12364920"/>
              <a:gd name="textAreaRight" fmla="*/ 12365640 w 12364920"/>
              <a:gd name="textAreaTop" fmla="*/ 0 h 3744000"/>
              <a:gd name="textAreaBottom" fmla="*/ 3744720 h 3744000"/>
            </a:gdLst>
            <a:ahLst/>
            <a:rect l="textAreaLeft" t="textAreaTop" r="textAreaRight" b="textAreaBottom"/>
            <a:pathLst>
              <a:path w="12365714" h="3744698">
                <a:moveTo>
                  <a:pt x="0" y="0"/>
                </a:moveTo>
                <a:lnTo>
                  <a:pt x="12365714" y="0"/>
                </a:lnTo>
                <a:lnTo>
                  <a:pt x="12365714" y="3744698"/>
                </a:lnTo>
                <a:lnTo>
                  <a:pt x="0" y="3744698"/>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nvGrpSpPr>
          <p:cNvPr id="325" name="Group 19"/>
          <p:cNvGrpSpPr/>
          <p:nvPr/>
        </p:nvGrpSpPr>
        <p:grpSpPr>
          <a:xfrm>
            <a:off x="16222320" y="-1230480"/>
            <a:ext cx="10618200" cy="11890440"/>
            <a:chOff x="16222320" y="-1230480"/>
            <a:chExt cx="10618200" cy="11890440"/>
          </a:xfrm>
        </p:grpSpPr>
        <p:sp>
          <p:nvSpPr>
            <p:cNvPr id="326" name="Freeform 20"/>
            <p:cNvSpPr/>
            <p:nvPr/>
          </p:nvSpPr>
          <p:spPr>
            <a:xfrm>
              <a:off x="16222320" y="-1230480"/>
              <a:ext cx="10618200" cy="11890440"/>
            </a:xfrm>
            <a:custGeom>
              <a:avLst/>
              <a:gdLst>
                <a:gd name="textAreaLeft" fmla="*/ 0 w 10618200"/>
                <a:gd name="textAreaRight" fmla="*/ 10618920 w 10618200"/>
                <a:gd name="textAreaTop" fmla="*/ 0 h 11890440"/>
                <a:gd name="textAreaBottom" fmla="*/ 11891160 h 11890440"/>
              </a:gdLst>
              <a:ahLst/>
              <a:rect l="textAreaLeft" t="textAreaTop" r="textAreaRight" b="textAreaBottom"/>
              <a:pathLst>
                <a:path w="6274054" h="7025767">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grpSp>
        <p:nvGrpSpPr>
          <p:cNvPr id="327" name="Group 21"/>
          <p:cNvGrpSpPr/>
          <p:nvPr/>
        </p:nvGrpSpPr>
        <p:grpSpPr>
          <a:xfrm>
            <a:off x="-15026400" y="-623520"/>
            <a:ext cx="16652520" cy="11533320"/>
            <a:chOff x="-15026400" y="-623520"/>
            <a:chExt cx="16652520" cy="11533320"/>
          </a:xfrm>
        </p:grpSpPr>
        <p:sp>
          <p:nvSpPr>
            <p:cNvPr id="328" name="Freeform 22"/>
            <p:cNvSpPr/>
            <p:nvPr/>
          </p:nvSpPr>
          <p:spPr>
            <a:xfrm>
              <a:off x="-14779800" y="-253440"/>
              <a:ext cx="16220880" cy="10854720"/>
            </a:xfrm>
            <a:custGeom>
              <a:avLst/>
              <a:gdLst>
                <a:gd name="textAreaLeft" fmla="*/ 0 w 16220880"/>
                <a:gd name="textAreaRight" fmla="*/ 16221600 w 16220880"/>
                <a:gd name="textAreaTop" fmla="*/ 0 h 10854720"/>
                <a:gd name="textAreaBottom" fmla="*/ 10855440 h 10854720"/>
              </a:gdLst>
              <a:ahLst/>
              <a:rect l="textAreaLeft" t="textAreaTop" r="textAreaRight" b="textAreaBottom"/>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29" name="Freeform 23"/>
            <p:cNvSpPr/>
            <p:nvPr/>
          </p:nvSpPr>
          <p:spPr>
            <a:xfrm>
              <a:off x="-15026400" y="-623520"/>
              <a:ext cx="16652520" cy="11533320"/>
            </a:xfrm>
            <a:custGeom>
              <a:avLst/>
              <a:gdLst>
                <a:gd name="textAreaLeft" fmla="*/ 0 w 16652520"/>
                <a:gd name="textAreaRight" fmla="*/ 16653240 w 16652520"/>
                <a:gd name="textAreaTop" fmla="*/ 0 h 11533320"/>
                <a:gd name="textAreaBottom" fmla="*/ 11534040 h 11533320"/>
              </a:gdLst>
              <a:ahLst/>
              <a:rect l="textAreaLeft" t="textAreaTop" r="textAreaRight" b="textAreaBottom"/>
              <a:pathLst>
                <a:path w="3429000" h="2374900">
                  <a:moveTo>
                    <a:pt x="3429000" y="2374900"/>
                  </a:moveTo>
                  <a:lnTo>
                    <a:pt x="0" y="2374900"/>
                  </a:lnTo>
                  <a:lnTo>
                    <a:pt x="0" y="0"/>
                  </a:lnTo>
                  <a:lnTo>
                    <a:pt x="3429000" y="0"/>
                  </a:lnTo>
                  <a:lnTo>
                    <a:pt x="3429000" y="237490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sp>
        <p:nvSpPr>
          <p:cNvPr id="330" name="TextBox 24"/>
          <p:cNvSpPr/>
          <p:nvPr/>
        </p:nvSpPr>
        <p:spPr>
          <a:xfrm>
            <a:off x="4529880" y="273960"/>
            <a:ext cx="9449280" cy="939960"/>
          </a:xfrm>
          <a:prstGeom prst="rect">
            <a:avLst/>
          </a:prstGeom>
          <a:noFill/>
          <a:ln w="0">
            <a:noFill/>
          </a:ln>
        </p:spPr>
        <p:style>
          <a:lnRef idx="0"/>
          <a:fillRef idx="0"/>
          <a:effectRef idx="0"/>
          <a:fontRef idx="minor"/>
        </p:style>
        <p:txBody>
          <a:bodyPr lIns="0" rIns="0" tIns="0" bIns="0" anchor="t">
            <a:spAutoFit/>
          </a:bodyPr>
          <a:p>
            <a:pPr algn="ctr">
              <a:lnSpc>
                <a:spcPts val="3702"/>
              </a:lnSpc>
              <a:tabLst>
                <a:tab algn="l" pos="0"/>
              </a:tabLst>
            </a:pPr>
            <a:r>
              <a:rPr b="0" lang="en-US" sz="2680" spc="89" strike="noStrike">
                <a:solidFill>
                  <a:srgbClr val="010101"/>
                </a:solidFill>
                <a:latin typeface="Archivo Black"/>
                <a:ea typeface="DejaVu Sans"/>
              </a:rPr>
              <a:t>PHASE 1 DATA COLLECTION, ANALYSIS AND INTEGRATION</a:t>
            </a:r>
            <a:endParaRPr b="0" lang="en-US" sz="2680" spc="-1" strike="noStrike">
              <a:solidFill>
                <a:srgbClr val="000000"/>
              </a:solidFill>
              <a:latin typeface="Arial"/>
            </a:endParaRPr>
          </a:p>
        </p:txBody>
      </p:sp>
      <p:sp>
        <p:nvSpPr>
          <p:cNvPr id="331" name="TextBox 25"/>
          <p:cNvSpPr/>
          <p:nvPr/>
        </p:nvSpPr>
        <p:spPr>
          <a:xfrm>
            <a:off x="4403520" y="1626840"/>
            <a:ext cx="9449280" cy="592560"/>
          </a:xfrm>
          <a:prstGeom prst="rect">
            <a:avLst/>
          </a:prstGeom>
          <a:noFill/>
          <a:ln w="0">
            <a:noFill/>
          </a:ln>
        </p:spPr>
        <p:style>
          <a:lnRef idx="0"/>
          <a:fillRef idx="0"/>
          <a:effectRef idx="0"/>
          <a:fontRef idx="minor"/>
        </p:style>
        <p:txBody>
          <a:bodyPr lIns="0" rIns="0" tIns="0" bIns="0" anchor="t">
            <a:spAutoFit/>
          </a:bodyPr>
          <a:p>
            <a:pPr algn="ctr">
              <a:lnSpc>
                <a:spcPts val="4669"/>
              </a:lnSpc>
              <a:tabLst>
                <a:tab algn="l" pos="0"/>
              </a:tabLst>
            </a:pPr>
            <a:r>
              <a:rPr b="0" lang="en-US" sz="3380" spc="114" strike="noStrike">
                <a:solidFill>
                  <a:srgbClr val="010101"/>
                </a:solidFill>
                <a:latin typeface="Archivo Black"/>
                <a:ea typeface="DejaVu Sans"/>
              </a:rPr>
              <a:t>DATA COLLECTION</a:t>
            </a:r>
            <a:endParaRPr b="0" lang="en-US" sz="3380" spc="-1" strike="noStrike">
              <a:solidFill>
                <a:srgbClr val="000000"/>
              </a:solidFill>
              <a:latin typeface="Arial"/>
            </a:endParaRPr>
          </a:p>
        </p:txBody>
      </p:sp>
      <p:sp>
        <p:nvSpPr>
          <p:cNvPr id="332" name="TextBox 26"/>
          <p:cNvSpPr/>
          <p:nvPr/>
        </p:nvSpPr>
        <p:spPr>
          <a:xfrm>
            <a:off x="4529880" y="5142240"/>
            <a:ext cx="9449280" cy="592560"/>
          </a:xfrm>
          <a:prstGeom prst="rect">
            <a:avLst/>
          </a:prstGeom>
          <a:noFill/>
          <a:ln w="0">
            <a:noFill/>
          </a:ln>
        </p:spPr>
        <p:style>
          <a:lnRef idx="0"/>
          <a:fillRef idx="0"/>
          <a:effectRef idx="0"/>
          <a:fontRef idx="minor"/>
        </p:style>
        <p:txBody>
          <a:bodyPr lIns="0" rIns="0" tIns="0" bIns="0" anchor="t">
            <a:spAutoFit/>
          </a:bodyPr>
          <a:p>
            <a:pPr algn="ctr">
              <a:lnSpc>
                <a:spcPts val="4669"/>
              </a:lnSpc>
              <a:tabLst>
                <a:tab algn="l" pos="0"/>
              </a:tabLst>
            </a:pPr>
            <a:r>
              <a:rPr b="0" lang="en-US" sz="3380" spc="114" strike="noStrike">
                <a:solidFill>
                  <a:srgbClr val="010101"/>
                </a:solidFill>
                <a:latin typeface="Archivo Black"/>
                <a:ea typeface="DejaVu Sans"/>
              </a:rPr>
              <a:t>DATA ANALYSIS</a:t>
            </a:r>
            <a:endParaRPr b="0" lang="en-US" sz="338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TotalTime>
  <Application>LibreOffice/7.4.7.2$Linux_X86_64 LibreOffice_project/40$Build-2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DAFw3u_7NUM</dc:identifier>
  <dc:language>en-US</dc:language>
  <cp:lastModifiedBy/>
  <dcterms:modified xsi:type="dcterms:W3CDTF">2023-10-12T11:43:27Z</dcterms:modified>
  <cp:revision>3</cp:revision>
  <dc:subject/>
  <dc:title>Final_Middlesex University Mauritius_Challenge3</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